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0D702A-841C-464B-A7E6-110617E1DC20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576C1EA-DDC4-4838-B53F-B09C57CC4C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490225" y="1699890"/>
            <a:ext cx="6372602" cy="1204306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World War I:</a:t>
            </a:r>
            <a:br>
              <a:rPr lang="en-US" sz="5400" dirty="0" smtClean="0">
                <a:solidFill>
                  <a:srgbClr val="C00000"/>
                </a:solidFill>
                <a:latin typeface="Castellar" panose="020A0402060406010301" pitchFamily="18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Causes</a:t>
            </a:r>
            <a:endParaRPr lang="en-US" sz="54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8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4864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Assassination of Franz Ferdinand</a:t>
            </a:r>
            <a:endParaRPr lang="en-US" sz="32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990600"/>
            <a:ext cx="46482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On June 28, 1914, Franz Ferdinand and his pregnant wife Sophie were assassinated in Sarajevo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Assassination = a sudden or secret attack that kills someone of prominence</a:t>
            </a:r>
          </a:p>
          <a:p>
            <a:pPr marL="9144" lvl="1" indent="0">
              <a:buNone/>
            </a:pPr>
            <a:endParaRPr lang="en-US" sz="2000" dirty="0">
              <a:solidFill>
                <a:srgbClr val="C00000"/>
              </a:solidFill>
              <a:latin typeface="Lucida Bright" panose="02040602050505020304" pitchFamily="18" charset="0"/>
              <a:ea typeface="Batang" panose="02030600000101010101" pitchFamily="18" charset="-127"/>
            </a:endParaRPr>
          </a:p>
          <a:p>
            <a:pPr marL="9144" lvl="1" indent="0">
              <a:buNone/>
            </a:pPr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Members of a nationalistic group called the “Black Hand” planned the assassination</a:t>
            </a:r>
          </a:p>
          <a:p>
            <a:pPr marL="9144" lvl="1" indent="0">
              <a:buNone/>
            </a:pPr>
            <a:endParaRPr lang="en-US" sz="2000" dirty="0">
              <a:solidFill>
                <a:srgbClr val="C00000"/>
              </a:solidFill>
              <a:latin typeface="Lucida Bright" panose="02040602050505020304" pitchFamily="18" charset="0"/>
              <a:ea typeface="Batang" panose="02030600000101010101" pitchFamily="18" charset="-127"/>
            </a:endParaRPr>
          </a:p>
          <a:p>
            <a:pPr marL="9144" lvl="1" indent="0" algn="ctr">
              <a:buNone/>
            </a:pPr>
            <a:r>
              <a:rPr lang="en-US" sz="2000" b="1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The assassination started a domino effect of disputes and reactions, shattering world peace</a:t>
            </a:r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.</a:t>
            </a:r>
          </a:p>
          <a:p>
            <a:endParaRPr lang="en-US" sz="140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77348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" y="3886200"/>
            <a:ext cx="375602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61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Causes of World War I</a:t>
            </a:r>
            <a:endParaRPr lang="en-US" sz="40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579849"/>
          </a:xfrm>
        </p:spPr>
        <p:txBody>
          <a:bodyPr>
            <a:normAutofit/>
          </a:bodyPr>
          <a:lstStyle/>
          <a:p>
            <a:pPr algn="ctr"/>
            <a:r>
              <a:rPr lang="en-US" sz="19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In 1914, war breaks out across Europe…how did they get to that point?</a:t>
            </a:r>
            <a:endParaRPr lang="en-US" sz="190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8461"/>
            <a:ext cx="7391400" cy="51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1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Causes of World War I</a:t>
            </a:r>
            <a:endParaRPr lang="en-US" sz="44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520940" cy="357984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The four MAIN causes of World War I are…</a:t>
            </a:r>
          </a:p>
          <a:p>
            <a:endParaRPr lang="en-US" sz="2000" dirty="0" smtClean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M – Militarism</a:t>
            </a:r>
          </a:p>
          <a:p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A – Alliances</a:t>
            </a:r>
          </a:p>
          <a:p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I – Imperialism</a:t>
            </a:r>
          </a:p>
          <a:p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N – Nationalism</a:t>
            </a:r>
          </a:p>
          <a:p>
            <a:endParaRPr lang="en-US" sz="200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241458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1867693"/>
            <a:ext cx="3169920" cy="216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410074"/>
            <a:ext cx="36766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10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914400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Causes of World War I</a:t>
            </a:r>
            <a:endParaRPr lang="en-US" sz="44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410200" cy="43434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MILITARISM</a:t>
            </a:r>
            <a:endParaRPr lang="en-US" u="sng" dirty="0" smtClean="0">
              <a:solidFill>
                <a:srgbClr val="C00000"/>
              </a:solidFill>
              <a:latin typeface="Castellar" panose="020A0402060406010301" pitchFamily="18" charset="0"/>
            </a:endParaRPr>
          </a:p>
          <a:p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As the 20</a:t>
            </a:r>
            <a:r>
              <a:rPr lang="en-US" sz="1800" baseline="30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th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 century (1900s) began, European countries began an “</a:t>
            </a:r>
            <a:r>
              <a:rPr lang="en-US" sz="1800" dirty="0" smtClean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arms race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Militarism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: when a </a:t>
            </a:r>
            <a:r>
              <a:rPr lang="en-US" sz="1800" dirty="0" smtClean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country believes they must 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maintain a strong military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Also believe they should use military force aggressively to defend national interests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Each country fought to have the most powerful military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By 1914, Germany had the greatest increase in military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Great Britain and Germany both had very strong navies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Industrialization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: starting in the 1800s to the start of the war, Europe went through a period of Industrialization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Increased 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military materials and new technology being produced</a:t>
            </a:r>
          </a:p>
          <a:p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75360"/>
            <a:ext cx="2819400" cy="260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819400" cy="316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29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914400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Causes of World War I</a:t>
            </a:r>
            <a:endParaRPr lang="en-US" sz="44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410200" cy="4343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Alliances</a:t>
            </a:r>
            <a:endParaRPr lang="en-US" u="sng" dirty="0" smtClean="0">
              <a:solidFill>
                <a:srgbClr val="C00000"/>
              </a:solidFill>
              <a:latin typeface="Castellar" panose="020A0402060406010301" pitchFamily="18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European countries began to join alliances to protect themselves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Alliances</a:t>
            </a:r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: agreements between two or more countries to help each other during a war or a conflict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European countries began to make these alliances because they were afraid of the increase in militaries and the increasing disagreements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No country wanted to be alone in case a war started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Unfortunately, alliances dragged more countries into the war</a:t>
            </a:r>
          </a:p>
          <a:p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430"/>
            <a:ext cx="312102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543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80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914400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Causes of World War I</a:t>
            </a:r>
            <a:endParaRPr lang="en-US" sz="44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410200" cy="43434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Imperialism</a:t>
            </a:r>
            <a:endParaRPr lang="en-US" u="sng" dirty="0" smtClean="0">
              <a:solidFill>
                <a:srgbClr val="C00000"/>
              </a:solidFill>
              <a:latin typeface="Castellar" panose="020A0402060406010301" pitchFamily="18" charset="0"/>
            </a:endParaRPr>
          </a:p>
          <a:p>
            <a:endParaRPr lang="en-US" sz="1100" dirty="0" smtClean="0">
              <a:solidFill>
                <a:srgbClr val="C00000"/>
              </a:solidFill>
              <a:latin typeface="Lucida Bright" panose="02040602050505020304" pitchFamily="18" charset="0"/>
              <a:ea typeface="Batang" panose="02030600000101010101" pitchFamily="18" charset="-127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Leading </a:t>
            </a:r>
            <a:r>
              <a:rPr lang="en-US" sz="24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up to World War I, European countries were fighting over land in Africa and Asia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Each country wanted the territory for the </a:t>
            </a:r>
            <a:r>
              <a:rPr lang="en-US" sz="2200" b="1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natural resources</a:t>
            </a:r>
            <a:r>
              <a:rPr lang="en-US" sz="22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, </a:t>
            </a:r>
            <a:r>
              <a:rPr lang="en-US" sz="2200" b="1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man power</a:t>
            </a:r>
            <a:r>
              <a:rPr lang="en-US" sz="22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, and </a:t>
            </a:r>
            <a:r>
              <a:rPr lang="en-US" sz="2200" b="1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strategic locations</a:t>
            </a:r>
            <a:r>
              <a:rPr lang="en-US" sz="22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 they </a:t>
            </a:r>
            <a:r>
              <a:rPr lang="en-US" sz="2200" dirty="0" smtClean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offered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C00000"/>
              </a:solidFill>
              <a:latin typeface="Lucida Bright" panose="02040602050505020304" pitchFamily="18" charset="0"/>
              <a:ea typeface="Batang" panose="02030600000101010101" pitchFamily="18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The existing competition led to increasing negative feelings and confrontations between countries</a:t>
            </a:r>
          </a:p>
          <a:p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04875"/>
            <a:ext cx="35052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35052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9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914400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Causes of World War I</a:t>
            </a:r>
            <a:endParaRPr lang="en-US" sz="44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410200" cy="4343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Nationalism</a:t>
            </a:r>
            <a:endParaRPr lang="en-US" u="sng" dirty="0" smtClean="0">
              <a:solidFill>
                <a:srgbClr val="C00000"/>
              </a:solidFill>
              <a:latin typeface="Castellar" panose="020A0402060406010301" pitchFamily="18" charset="0"/>
            </a:endParaRPr>
          </a:p>
          <a:p>
            <a:endParaRPr lang="en-US" sz="1100" dirty="0" smtClean="0">
              <a:solidFill>
                <a:srgbClr val="C00000"/>
              </a:solidFill>
              <a:latin typeface="Lucida Bright" panose="02040602050505020304" pitchFamily="18" charset="0"/>
              <a:ea typeface="Batang" panose="02030600000101010101" pitchFamily="18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Nationalism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: having extreme pride of and love for your country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Also being willing to defend your nation no matter what the situation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Nations would seek their own interests over </a:t>
            </a:r>
            <a:r>
              <a:rPr lang="en-US" sz="1800" dirty="0" smtClean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others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C00000"/>
              </a:solidFill>
              <a:latin typeface="Lucida Bright" panose="02040602050505020304" pitchFamily="18" charset="0"/>
              <a:ea typeface="Batang" panose="02030600000101010101" pitchFamily="18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During Imperialism and at the start of the 20</a:t>
            </a:r>
            <a:r>
              <a:rPr lang="en-US" sz="1800" baseline="30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th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 century there was strong sense of nationalism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Europeans were very proud of their </a:t>
            </a:r>
            <a:r>
              <a:rPr lang="en-US" sz="1800" dirty="0" smtClean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countries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C00000"/>
              </a:solidFill>
              <a:latin typeface="Lucida Bright" panose="02040602050505020304" pitchFamily="18" charset="0"/>
              <a:ea typeface="Batang" panose="02030600000101010101" pitchFamily="18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Other countries, like </a:t>
            </a:r>
            <a:r>
              <a:rPr lang="en-US" sz="1800" b="1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Serbia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, were fighting for their independence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Austria-Hungary controlled </a:t>
            </a:r>
            <a:r>
              <a:rPr lang="en-US" sz="1800" dirty="0" smtClean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them</a:t>
            </a:r>
            <a:endParaRPr lang="en-US" sz="1800" dirty="0">
              <a:solidFill>
                <a:srgbClr val="C00000"/>
              </a:solidFill>
              <a:latin typeface="Lucida Bright" panose="02040602050505020304" pitchFamily="18" charset="0"/>
              <a:ea typeface="Batang" panose="02030600000101010101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39" y="3809999"/>
            <a:ext cx="3722079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40" y="1295400"/>
            <a:ext cx="3656479" cy="230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19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Road to War</a:t>
            </a:r>
            <a:endParaRPr lang="en-US" sz="44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915400" cy="3579849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Militarism, Alliances, Imperialism, and Nationalism set the stage for a combative continent ready to fight at any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One event was all that it took to start a war across Europe....it was a “Powder Keg” ready to explode</a:t>
            </a:r>
          </a:p>
          <a:p>
            <a:pPr marL="466344" lvl="3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....what happened to start World War I?</a:t>
            </a:r>
          </a:p>
          <a:p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52925"/>
            <a:ext cx="24749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8205"/>
            <a:ext cx="35052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51300"/>
            <a:ext cx="242093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55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Assassination of Franz Ferdinand</a:t>
            </a:r>
            <a:endParaRPr lang="en-US" sz="36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4229100" cy="400477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Archduke Franz Ferdinand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Prince of </a:t>
            </a:r>
            <a:r>
              <a:rPr lang="en-US" sz="2000" u="sng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Austria Hungary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His country ruled over Serbia, which was part of its </a:t>
            </a:r>
            <a:r>
              <a:rPr lang="en-US" sz="2000" dirty="0" smtClean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empire</a:t>
            </a:r>
          </a:p>
          <a:p>
            <a:pPr marL="466344" lvl="3" indent="0">
              <a:buNone/>
            </a:pPr>
            <a:endParaRPr lang="en-US" sz="2000" dirty="0">
              <a:solidFill>
                <a:srgbClr val="C00000"/>
              </a:solidFill>
              <a:latin typeface="Lucida Bright" panose="02040602050505020304" pitchFamily="18" charset="0"/>
              <a:ea typeface="Batang" panose="02030600000101010101" pitchFamily="18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  <a:ea typeface="Batang" panose="02030600000101010101" pitchFamily="18" charset="-127"/>
              </a:rPr>
              <a:t>In the summer of 1914, Franz Ferdinand and his wife visited Serbia on a diplomatic trip for Austria-Hungary</a:t>
            </a:r>
          </a:p>
          <a:p>
            <a:endParaRPr lang="en-US" sz="140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9850"/>
            <a:ext cx="3730625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444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</TotalTime>
  <Words>503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World War I: Causes</vt:lpstr>
      <vt:lpstr>Causes of World War I</vt:lpstr>
      <vt:lpstr>Causes of World War I</vt:lpstr>
      <vt:lpstr>Causes of World War I</vt:lpstr>
      <vt:lpstr>Causes of World War I</vt:lpstr>
      <vt:lpstr>Causes of World War I</vt:lpstr>
      <vt:lpstr>Causes of World War I</vt:lpstr>
      <vt:lpstr>Road to War</vt:lpstr>
      <vt:lpstr>Assassination of Franz Ferdinand</vt:lpstr>
      <vt:lpstr>Assassination of Franz Ferdinand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Windows User</dc:creator>
  <cp:lastModifiedBy>Windows User</cp:lastModifiedBy>
  <cp:revision>3</cp:revision>
  <dcterms:created xsi:type="dcterms:W3CDTF">2015-11-07T19:10:50Z</dcterms:created>
  <dcterms:modified xsi:type="dcterms:W3CDTF">2015-11-07T19:34:39Z</dcterms:modified>
</cp:coreProperties>
</file>