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9FECE0-685C-44B3-9C2C-A8CA50D7F84B}" type="datetimeFigureOut">
              <a:rPr lang="en-US" smtClean="0"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5C3B34B-CFF0-4F38-97B3-EB0D19A6F9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34642" y="1798626"/>
            <a:ext cx="5856601" cy="1204306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World War I</a:t>
            </a:r>
            <a:endParaRPr lang="en-US" sz="5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5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1060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Russian Revolution</a:t>
            </a:r>
            <a:endParaRPr lang="en-US" sz="4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066800"/>
            <a:ext cx="5074920" cy="3962400"/>
          </a:xfrm>
        </p:spPr>
        <p:txBody>
          <a:bodyPr>
            <a:normAutofit fontScale="92500"/>
          </a:bodyPr>
          <a:lstStyle/>
          <a:p>
            <a:r>
              <a:rPr lang="en-US" u="sng" dirty="0">
                <a:solidFill>
                  <a:srgbClr val="C00000"/>
                </a:solidFill>
                <a:latin typeface="Lucida Bright" panose="02040602050505020304" pitchFamily="18" charset="0"/>
              </a:rPr>
              <a:t>Czar Nicholas II</a:t>
            </a:r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In 1917, Nicholas II was the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Czar of </a:t>
            </a: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Russia.  He ascended to the throne in 1894 without realizing that he would be the last Czar of Russia.</a:t>
            </a:r>
          </a:p>
          <a:p>
            <a:pPr lvl="0"/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The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Romanov family </a:t>
            </a: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has ruled Russia as an autocracy for over 300 years.</a:t>
            </a:r>
          </a:p>
          <a:p>
            <a:r>
              <a:rPr lang="en-US" u="sng" dirty="0">
                <a:solidFill>
                  <a:srgbClr val="C00000"/>
                </a:solidFill>
                <a:latin typeface="Lucida Bright" panose="02040602050505020304" pitchFamily="18" charset="0"/>
              </a:rPr>
              <a:t>Problems in Russia</a:t>
            </a:r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During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World War I, Russia </a:t>
            </a: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did not do well…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Millions of soldiers were killed while citizens were starving from food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shortages</a:t>
            </a:r>
            <a:endParaRPr lang="en-US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Citizens were unhappy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Russia seemed to be losing the war, because their soldiers were poorly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trained and </a:t>
            </a: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supplied</a:t>
            </a:r>
            <a:endParaRPr lang="en-US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971800" cy="401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23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1060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Russian Revolution</a:t>
            </a:r>
            <a:endParaRPr lang="en-US" sz="4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066800"/>
            <a:ext cx="4160520" cy="3962400"/>
          </a:xfrm>
        </p:spPr>
        <p:txBody>
          <a:bodyPr>
            <a:normAutofit/>
          </a:bodyPr>
          <a:lstStyle/>
          <a:p>
            <a:r>
              <a:rPr lang="en-US" sz="1800" u="sng" dirty="0">
                <a:solidFill>
                  <a:srgbClr val="C00000"/>
                </a:solidFill>
                <a:latin typeface="Lucida Bright" panose="02040602050505020304" pitchFamily="18" charset="0"/>
              </a:rPr>
              <a:t>Riots in Russia </a:t>
            </a:r>
            <a:endParaRPr lang="en-US" sz="180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In early 1917, there were </a:t>
            </a:r>
            <a:r>
              <a:rPr lang="en-US" sz="1800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riots in </a:t>
            </a: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the streets of Russia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Citizens demanded change in the government and an end to the war</a:t>
            </a:r>
          </a:p>
          <a:p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 </a:t>
            </a:r>
          </a:p>
          <a:p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Czar </a:t>
            </a:r>
            <a:r>
              <a:rPr lang="en-US" sz="1800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Nicholas II </a:t>
            </a: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and his family were captured and </a:t>
            </a:r>
            <a:r>
              <a:rPr lang="en-US" sz="1800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imprisoned while </a:t>
            </a: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a temporary government was set up.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762501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943827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59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1060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Russian Revolution</a:t>
            </a:r>
            <a:endParaRPr lang="en-US" sz="44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066800"/>
            <a:ext cx="4160520" cy="3962400"/>
          </a:xfrm>
        </p:spPr>
        <p:txBody>
          <a:bodyPr>
            <a:normAutofit lnSpcReduction="10000"/>
          </a:bodyPr>
          <a:lstStyle/>
          <a:p>
            <a:r>
              <a:rPr lang="en-US" sz="1800" u="sng" dirty="0">
                <a:solidFill>
                  <a:srgbClr val="C00000"/>
                </a:solidFill>
                <a:latin typeface="Lucida Bright" panose="02040602050505020304" pitchFamily="18" charset="0"/>
              </a:rPr>
              <a:t>End of the Czars</a:t>
            </a:r>
            <a:endParaRPr lang="en-US" sz="180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In 1918, Czar Nicholas II, his wife, and their 5 children were all ________________, ending the Romanov dynasty.</a:t>
            </a:r>
          </a:p>
          <a:p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 </a:t>
            </a:r>
          </a:p>
          <a:p>
            <a:r>
              <a:rPr lang="en-US" sz="1800" u="sng" dirty="0">
                <a:solidFill>
                  <a:srgbClr val="C00000"/>
                </a:solidFill>
                <a:latin typeface="Lucida Bright" panose="02040602050505020304" pitchFamily="18" charset="0"/>
              </a:rPr>
              <a:t>Establishment of the Soviet Union</a:t>
            </a:r>
            <a:endParaRPr lang="en-US" sz="180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After multiple rebellions and temporary governments, the </a:t>
            </a:r>
            <a:r>
              <a:rPr lang="en-US" sz="1800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Soviet Union was </a:t>
            </a: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established in 1922.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Communist government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Led by Vladimir </a:t>
            </a:r>
            <a:r>
              <a:rPr lang="en-US" sz="1800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Lenin</a:t>
            </a:r>
            <a:endParaRPr lang="en-US" sz="1800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295400"/>
            <a:ext cx="3333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88371"/>
            <a:ext cx="2133600" cy="31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3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World war I</a:t>
            </a:r>
            <a:endParaRPr lang="en-US" sz="40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334000" cy="4267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In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1914, World 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War I started in Europe.  It began as a conflict between the countries of Austria-Hungary and Serbia, but quickly turned into a global war between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32countries.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From 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July 1914 to November 1918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22 million people (soldiers and civilians died)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Also called the “Great War” or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the “War to End All Wars”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Militarism, Alliances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, Imperialism, and Nationalism (MAIN) set the stage for a war.</a:t>
            </a:r>
          </a:p>
          <a:p>
            <a:pPr lvl="0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One event was all that it took to start a war…it was a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“Powder Keg” ready 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to explode</a:t>
            </a:r>
          </a:p>
          <a:p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	…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what happened to start World War I? </a:t>
            </a:r>
          </a:p>
          <a:p>
            <a:pPr marL="0" indent="0"/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27977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114800"/>
            <a:ext cx="332263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81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World war I</a:t>
            </a:r>
            <a:endParaRPr lang="en-US" sz="40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3340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 </a:t>
            </a:r>
            <a:r>
              <a:rPr lang="en-US" u="sng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Assassination </a:t>
            </a:r>
            <a:r>
              <a:rPr lang="en-US" u="sng" dirty="0">
                <a:solidFill>
                  <a:srgbClr val="C00000"/>
                </a:solidFill>
                <a:latin typeface="Lucida Bright" panose="02040602050505020304" pitchFamily="18" charset="0"/>
              </a:rPr>
              <a:t>of Archduke Franz Ferdinand</a:t>
            </a:r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Archduke Franz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Ferdinand</a:t>
            </a:r>
            <a:endParaRPr lang="en-US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Prince of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Austria-Hungary</a:t>
            </a:r>
            <a:endParaRPr lang="en-US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His country ruled over Serbia as part of its empire</a:t>
            </a:r>
          </a:p>
          <a:p>
            <a:pPr lvl="0"/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In the summer of 1914, Franz Ferdinand and his wife, Sophie travelled to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Serbia</a:t>
            </a:r>
            <a:endParaRPr lang="en-US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 </a:t>
            </a:r>
          </a:p>
          <a:p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On June 28, 1914, Franz Ferdinand and his wife were assassinated in Sarajevo, Serbia</a:t>
            </a:r>
          </a:p>
          <a:p>
            <a:pPr lvl="0"/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Assassination: a </a:t>
            </a: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sudden or secret attack that kills someone of importance</a:t>
            </a:r>
          </a:p>
          <a:p>
            <a:pPr lvl="0"/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Members of a Serbian nationalistic group called the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“Black Hand” planned </a:t>
            </a: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the assassination</a:t>
            </a:r>
          </a:p>
          <a:p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 </a:t>
            </a:r>
          </a:p>
          <a:p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The assassination started a “Domino Effect” of disputes and reactions, shattering world peace </a:t>
            </a:r>
          </a:p>
          <a:p>
            <a:pPr marL="0" indent="0"/>
            <a:endParaRPr lang="en-US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62012"/>
            <a:ext cx="31718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2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World war I</a:t>
            </a:r>
            <a:endParaRPr lang="en-US" sz="40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876800" cy="42672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 </a:t>
            </a:r>
            <a:r>
              <a:rPr lang="en-US" sz="1800" u="sng" dirty="0">
                <a:solidFill>
                  <a:srgbClr val="C00000"/>
                </a:solidFill>
                <a:latin typeface="Lucida Bright" panose="02040602050505020304" pitchFamily="18" charset="0"/>
              </a:rPr>
              <a:t>Road to War…</a:t>
            </a:r>
            <a:endParaRPr lang="en-US" sz="180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Following the assassination, Austria-Hungary demanded action be taken against Serbia and countries took side based on </a:t>
            </a:r>
            <a:r>
              <a:rPr lang="en-US" sz="1800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alliances</a:t>
            </a:r>
            <a:endParaRPr lang="en-US" sz="1800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When no agreement was made, countries took sides to go to war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Germany and </a:t>
            </a:r>
            <a:r>
              <a:rPr lang="en-US" sz="18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Italy were 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allies with Austria-Hungary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France, </a:t>
            </a:r>
            <a:r>
              <a:rPr lang="en-US" sz="18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Russia, and 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Great Britain (UK) wanted to defend Serbia</a:t>
            </a:r>
          </a:p>
          <a:p>
            <a:pPr lvl="0"/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In 1917, the United States joined the war after Germany sunk their passenger ship, the Lusitania </a:t>
            </a:r>
          </a:p>
          <a:p>
            <a:endParaRPr lang="en-US" sz="1800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962400" cy="27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58126"/>
            <a:ext cx="3962400" cy="299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4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World war I</a:t>
            </a:r>
            <a:endParaRPr lang="en-US" sz="40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876800" cy="42672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 </a:t>
            </a:r>
            <a:endParaRPr lang="en-US" sz="1800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686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2133600"/>
            <a:ext cx="5958840" cy="450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3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867400" cy="5029200"/>
          </a:xfrm>
        </p:spPr>
        <p:txBody>
          <a:bodyPr>
            <a:noAutofit/>
          </a:bodyPr>
          <a:lstStyle/>
          <a:p>
            <a:r>
              <a:rPr lang="en-US" sz="1800" b="0" u="sng" dirty="0">
                <a:solidFill>
                  <a:srgbClr val="C00000"/>
                </a:solidFill>
                <a:latin typeface="Lucida Bright" panose="02040602050505020304" pitchFamily="18" charset="0"/>
              </a:rPr>
              <a:t> World War I was different from other wars previously fought by Europeans</a:t>
            </a:r>
          </a:p>
          <a:p>
            <a:pPr lvl="0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New Technology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Machine guns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Poisonous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Gas</a:t>
            </a:r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Tanks</a:t>
            </a:r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Airplanes</a:t>
            </a:r>
          </a:p>
          <a:p>
            <a:pPr lvl="0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War of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Attrition: war 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strategy where victory is based on killing more enemy soldiers and destroying more enemy supplies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Goal is to completely deplete enemies resources (soldiers and supplies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)</a:t>
            </a:r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Trench Warfare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: a type of warfare where soldiers dig trenches to live in and attack over an open area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Very deadly, but little change/movement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“__________________________”: area between the two enemy trenches</a:t>
            </a:r>
          </a:p>
          <a:p>
            <a:endParaRPr lang="en-US" sz="1800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3168071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200400"/>
            <a:ext cx="3168071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24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World war I</a:t>
            </a:r>
            <a:endParaRPr lang="en-US" sz="40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876800" cy="42672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 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On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July 28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, 1914, Austria-Hungary invaded Serbia, causing Russia and Germany to mobilize their armies</a:t>
            </a:r>
          </a:p>
          <a:p>
            <a:pPr lvl="0"/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Germany invaded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Belgium to </a:t>
            </a: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advance towards France (</a:t>
            </a:r>
            <a:r>
              <a:rPr lang="en-US" b="0" dirty="0" err="1">
                <a:solidFill>
                  <a:srgbClr val="C00000"/>
                </a:solidFill>
                <a:latin typeface="Lucida Bright" panose="02040602050505020304" pitchFamily="18" charset="0"/>
              </a:rPr>
              <a:t>Schlieffen</a:t>
            </a: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 Plan)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This caused Great Britain (UK) to declare war on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Germany</a:t>
            </a:r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Germany advanced towards Paris, but was stopped in eastern France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The armies dug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trenches, making 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the “Western Front”</a:t>
            </a:r>
          </a:p>
          <a:p>
            <a:pPr lvl="0"/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Eastern Front: battle front in eastern Europe where Russians fought against the </a:t>
            </a:r>
            <a:r>
              <a:rPr lang="en-US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Axis Powers </a:t>
            </a:r>
            <a:r>
              <a:rPr lang="en-US" b="0" dirty="0">
                <a:solidFill>
                  <a:srgbClr val="C00000"/>
                </a:solidFill>
                <a:latin typeface="Lucida Bright" panose="02040602050505020304" pitchFamily="18" charset="0"/>
              </a:rPr>
              <a:t>(Germany, Austria-Hungary, and Italy)</a:t>
            </a:r>
          </a:p>
          <a:p>
            <a:endParaRPr lang="en-US" sz="1800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838200"/>
            <a:ext cx="3048000" cy="287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58" y="3886200"/>
            <a:ext cx="2941241" cy="29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21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World war I</a:t>
            </a:r>
            <a:endParaRPr lang="en-US" sz="40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876800" cy="42672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 </a:t>
            </a:r>
            <a:r>
              <a:rPr lang="en-US" sz="1800" u="sng" dirty="0">
                <a:solidFill>
                  <a:srgbClr val="C00000"/>
                </a:solidFill>
                <a:latin typeface="Lucida Bright" panose="02040602050505020304" pitchFamily="18" charset="0"/>
              </a:rPr>
              <a:t>End of World War I</a:t>
            </a:r>
            <a:endParaRPr lang="en-US" sz="180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“The War to End All Wars” came to an end in _______________________ 1918</a:t>
            </a:r>
          </a:p>
          <a:p>
            <a:pPr lvl="0"/>
            <a:endParaRPr lang="en-US" sz="1100" b="0" dirty="0" smtClean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Officially </a:t>
            </a: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ended on the 11</a:t>
            </a:r>
            <a:r>
              <a:rPr lang="en-US" sz="1800" b="0" baseline="30000" dirty="0">
                <a:solidFill>
                  <a:srgbClr val="C00000"/>
                </a:solidFill>
                <a:latin typeface="Lucida Bright" panose="02040602050505020304" pitchFamily="18" charset="0"/>
              </a:rPr>
              <a:t>th</a:t>
            </a: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 hour of the 11</a:t>
            </a:r>
            <a:r>
              <a:rPr lang="en-US" sz="1800" b="0" baseline="30000" dirty="0">
                <a:solidFill>
                  <a:srgbClr val="C00000"/>
                </a:solidFill>
                <a:latin typeface="Lucida Bright" panose="02040602050505020304" pitchFamily="18" charset="0"/>
              </a:rPr>
              <a:t>th</a:t>
            </a: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 day of November (11</a:t>
            </a:r>
            <a:r>
              <a:rPr lang="en-US" sz="1800" b="0" baseline="30000" dirty="0">
                <a:solidFill>
                  <a:srgbClr val="C00000"/>
                </a:solidFill>
                <a:latin typeface="Lucida Bright" panose="02040602050505020304" pitchFamily="18" charset="0"/>
              </a:rPr>
              <a:t>th</a:t>
            </a: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 month</a:t>
            </a:r>
            <a:r>
              <a:rPr lang="en-US" sz="1800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)</a:t>
            </a:r>
          </a:p>
          <a:p>
            <a:pPr lvl="0"/>
            <a:endParaRPr lang="en-US" sz="1100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Nations agreed to an </a:t>
            </a:r>
            <a:r>
              <a:rPr lang="en-US" sz="1800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armistice, giving </a:t>
            </a: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the victory to the </a:t>
            </a:r>
            <a:r>
              <a:rPr lang="en-US" sz="1800" b="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Allied Powers </a:t>
            </a:r>
            <a:r>
              <a:rPr lang="en-US" sz="1800" b="0" dirty="0">
                <a:solidFill>
                  <a:srgbClr val="C00000"/>
                </a:solidFill>
                <a:latin typeface="Lucida Bright" panose="02040602050505020304" pitchFamily="18" charset="0"/>
              </a:rPr>
              <a:t>(UK, France, and USA)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Armistice: formal agreement for countries to stop fighting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Russia had 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withdrawn from the war in 1917 due to revolution at home</a:t>
            </a:r>
          </a:p>
          <a:p>
            <a:endParaRPr lang="en-US" sz="2000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810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4419600"/>
            <a:ext cx="38100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36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Castellar" panose="020A0402060406010301" pitchFamily="18" charset="0"/>
              </a:rPr>
              <a:t>World war I</a:t>
            </a:r>
            <a:endParaRPr lang="en-US" sz="40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876800" cy="4267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Lucida Bright" panose="02040602050505020304" pitchFamily="18" charset="0"/>
              </a:rPr>
              <a:t> </a:t>
            </a:r>
            <a:r>
              <a:rPr lang="en-US" sz="1800" dirty="0">
                <a:solidFill>
                  <a:srgbClr val="C00000"/>
                </a:solidFill>
                <a:latin typeface="Lucida Bright" panose="02040602050505020304" pitchFamily="18" charset="0"/>
              </a:rPr>
              <a:t>The Treaty of ___________________ was the official agreement to end World War I.</a:t>
            </a:r>
          </a:p>
          <a:p>
            <a:pPr lvl="0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After signing the treaty, Germany had to…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Accept complete blame/responsibility for the war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Pay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reparations to 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the other countries for damages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($33 billion</a:t>
            </a:r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)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Give up large parts of their territory and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colonies</a:t>
            </a:r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Not have a </a:t>
            </a:r>
            <a:r>
              <a:rPr lang="en-US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military</a:t>
            </a:r>
            <a:endParaRPr lang="en-US" dirty="0">
              <a:solidFill>
                <a:srgbClr val="C00000"/>
              </a:solidFill>
              <a:latin typeface="Lucida Bright" panose="02040602050505020304" pitchFamily="18" charset="0"/>
            </a:endParaRPr>
          </a:p>
          <a:p>
            <a:pPr lvl="0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The treaty made Germans very mad and resentful towards the other countries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Lucida Bright" panose="02040602050505020304" pitchFamily="18" charset="0"/>
              </a:rPr>
              <a:t>It also caused economic problems for the country after the war ended</a:t>
            </a:r>
          </a:p>
          <a:p>
            <a:endParaRPr lang="en-US" sz="2000" b="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4813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886200"/>
            <a:ext cx="348138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371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</TotalTime>
  <Words>277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World War I</vt:lpstr>
      <vt:lpstr>World war I</vt:lpstr>
      <vt:lpstr>World war I</vt:lpstr>
      <vt:lpstr>World war I</vt:lpstr>
      <vt:lpstr>World war I</vt:lpstr>
      <vt:lpstr>PowerPoint Presentation</vt:lpstr>
      <vt:lpstr>World war I</vt:lpstr>
      <vt:lpstr>World war I</vt:lpstr>
      <vt:lpstr>World war I</vt:lpstr>
      <vt:lpstr>Russian Revolution</vt:lpstr>
      <vt:lpstr>Russian Revolution</vt:lpstr>
      <vt:lpstr>Russian Revolution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Windows User</dc:creator>
  <cp:lastModifiedBy>Windows User</cp:lastModifiedBy>
  <cp:revision>4</cp:revision>
  <dcterms:created xsi:type="dcterms:W3CDTF">2015-11-07T19:37:35Z</dcterms:created>
  <dcterms:modified xsi:type="dcterms:W3CDTF">2015-11-07T20:10:08Z</dcterms:modified>
</cp:coreProperties>
</file>