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14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F04F5-5799-4CAC-91DA-8CD0B70A5F3F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03914-3DAC-45F2-9C20-41A8365309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F04F5-5799-4CAC-91DA-8CD0B70A5F3F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03914-3DAC-45F2-9C20-41A8365309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F04F5-5799-4CAC-91DA-8CD0B70A5F3F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03914-3DAC-45F2-9C20-41A8365309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F04F5-5799-4CAC-91DA-8CD0B70A5F3F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03914-3DAC-45F2-9C20-41A8365309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F04F5-5799-4CAC-91DA-8CD0B70A5F3F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03914-3DAC-45F2-9C20-41A8365309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F04F5-5799-4CAC-91DA-8CD0B70A5F3F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03914-3DAC-45F2-9C20-41A83653094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F04F5-5799-4CAC-91DA-8CD0B70A5F3F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03914-3DAC-45F2-9C20-41A8365309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F04F5-5799-4CAC-91DA-8CD0B70A5F3F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03914-3DAC-45F2-9C20-41A8365309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F04F5-5799-4CAC-91DA-8CD0B70A5F3F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03914-3DAC-45F2-9C20-41A8365309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F04F5-5799-4CAC-91DA-8CD0B70A5F3F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DA03914-3DAC-45F2-9C20-41A8365309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F04F5-5799-4CAC-91DA-8CD0B70A5F3F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03914-3DAC-45F2-9C20-41A8365309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F1F04F5-5799-4CAC-91DA-8CD0B70A5F3F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DA03914-3DAC-45F2-9C20-41A83653094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912515" y="1694732"/>
            <a:ext cx="5648623" cy="1495143"/>
          </a:xfrm>
        </p:spPr>
        <p:txBody>
          <a:bodyPr/>
          <a:lstStyle/>
          <a:p>
            <a:r>
              <a:rPr lang="en-US" sz="4400" dirty="0" smtClean="0">
                <a:solidFill>
                  <a:schemeClr val="accent3">
                    <a:lumMod val="50000"/>
                  </a:schemeClr>
                </a:solidFill>
                <a:latin typeface="Lucida Bright" panose="02040602050505020304" pitchFamily="18" charset="0"/>
              </a:rPr>
              <a:t>Comparing Governments of Latin America</a:t>
            </a:r>
            <a:endParaRPr lang="en-US" sz="4400" dirty="0">
              <a:solidFill>
                <a:schemeClr val="accent3">
                  <a:lumMod val="50000"/>
                </a:schemeClr>
              </a:solidFill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14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520940" cy="548640"/>
          </a:xfrm>
        </p:spPr>
        <p:txBody>
          <a:bodyPr/>
          <a:lstStyle/>
          <a:p>
            <a:pPr algn="ctr"/>
            <a:r>
              <a:rPr lang="en-US" sz="4400" b="1" dirty="0" smtClean="0">
                <a:solidFill>
                  <a:schemeClr val="accent3">
                    <a:lumMod val="50000"/>
                  </a:schemeClr>
                </a:solidFill>
                <a:latin typeface="Lucida Bright" panose="02040602050505020304" pitchFamily="18" charset="0"/>
              </a:rPr>
              <a:t>Cuba</a:t>
            </a:r>
            <a:endParaRPr lang="en-US" sz="4400" b="1" dirty="0">
              <a:solidFill>
                <a:schemeClr val="accent3">
                  <a:lumMod val="50000"/>
                </a:schemeClr>
              </a:solidFill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4419600" cy="396240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Lucida Bright" panose="02040602050505020304" pitchFamily="18" charset="0"/>
              </a:rPr>
              <a:t>Leader/Executive: </a:t>
            </a:r>
            <a:r>
              <a:rPr lang="en-US" sz="2000" u="sng" dirty="0" smtClean="0">
                <a:solidFill>
                  <a:schemeClr val="accent3">
                    <a:lumMod val="50000"/>
                  </a:schemeClr>
                </a:solidFill>
                <a:latin typeface="Lucida Bright" panose="02040602050505020304" pitchFamily="18" charset="0"/>
              </a:rPr>
              <a:t>President</a:t>
            </a:r>
          </a:p>
          <a:p>
            <a:endParaRPr lang="en-US" sz="2000" u="sng" dirty="0">
              <a:solidFill>
                <a:schemeClr val="accent3">
                  <a:lumMod val="50000"/>
                </a:schemeClr>
              </a:solidFill>
              <a:latin typeface="Lucida Bright" panose="02040602050505020304" pitchFamily="18" charset="0"/>
            </a:endParaRPr>
          </a:p>
          <a:p>
            <a:pPr lvl="0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Lucida Bright" panose="02040602050505020304" pitchFamily="18" charset="0"/>
              </a:rPr>
              <a:t>Cuba’s leader is called the President, but he is actually a 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Lucida Bright" panose="02040602050505020304" pitchFamily="18" charset="0"/>
              </a:rPr>
              <a:t>dictator</a:t>
            </a:r>
          </a:p>
          <a:p>
            <a:pPr lvl="0"/>
            <a:endParaRPr lang="en-US" sz="2000" dirty="0">
              <a:solidFill>
                <a:schemeClr val="accent3">
                  <a:lumMod val="50000"/>
                </a:schemeClr>
              </a:solidFill>
              <a:latin typeface="Lucida Bright" panose="02040602050505020304" pitchFamily="18" charset="0"/>
            </a:endParaRPr>
          </a:p>
          <a:p>
            <a:pPr lvl="2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Lucida Bright" panose="02040602050505020304" pitchFamily="18" charset="0"/>
              </a:rPr>
              <a:t>Fidel </a:t>
            </a:r>
            <a:r>
              <a:rPr lang="en-US" sz="2000" u="sng" dirty="0" smtClean="0">
                <a:solidFill>
                  <a:schemeClr val="accent3">
                    <a:lumMod val="50000"/>
                  </a:schemeClr>
                </a:solidFill>
                <a:latin typeface="Lucida Bright" panose="02040602050505020304" pitchFamily="18" charset="0"/>
              </a:rPr>
              <a:t>Castro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Lucida Bright" panose="02040602050505020304" pitchFamily="18" charset="0"/>
              </a:rPr>
              <a:t> took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Lucida Bright" panose="02040602050505020304" pitchFamily="18" charset="0"/>
              </a:rPr>
              <a:t>power by force in 1959</a:t>
            </a:r>
          </a:p>
          <a:p>
            <a:pPr lvl="4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Lucida Bright" panose="02040602050505020304" pitchFamily="18" charset="0"/>
              </a:rPr>
              <a:t>His brother, Raul became the President in </a:t>
            </a:r>
            <a:r>
              <a:rPr lang="en-US" sz="2000" u="sng" dirty="0" smtClean="0">
                <a:solidFill>
                  <a:schemeClr val="accent3">
                    <a:lumMod val="50000"/>
                  </a:schemeClr>
                </a:solidFill>
                <a:latin typeface="Lucida Bright" panose="02040602050505020304" pitchFamily="18" charset="0"/>
              </a:rPr>
              <a:t>2008</a:t>
            </a:r>
            <a:endParaRPr lang="en-US" sz="2000" u="sng" dirty="0">
              <a:solidFill>
                <a:schemeClr val="accent3">
                  <a:lumMod val="50000"/>
                </a:schemeClr>
              </a:solidFill>
              <a:latin typeface="Lucida Bright" panose="02040602050505020304" pitchFamily="18" charset="0"/>
            </a:endParaRPr>
          </a:p>
          <a:p>
            <a:endParaRPr lang="en-US" sz="3200" dirty="0">
              <a:solidFill>
                <a:schemeClr val="accent3">
                  <a:lumMod val="50000"/>
                </a:schemeClr>
              </a:solidFill>
              <a:latin typeface="Lucida Bright" panose="020406020505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19200"/>
            <a:ext cx="380509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998576"/>
            <a:ext cx="3805090" cy="2289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728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520940" cy="548640"/>
          </a:xfrm>
        </p:spPr>
        <p:txBody>
          <a:bodyPr/>
          <a:lstStyle/>
          <a:p>
            <a:pPr algn="ctr"/>
            <a:r>
              <a:rPr lang="en-US" sz="4400" b="1" dirty="0" smtClean="0">
                <a:solidFill>
                  <a:schemeClr val="accent3">
                    <a:lumMod val="50000"/>
                  </a:schemeClr>
                </a:solidFill>
                <a:latin typeface="Lucida Bright" panose="02040602050505020304" pitchFamily="18" charset="0"/>
              </a:rPr>
              <a:t>Cuba</a:t>
            </a:r>
            <a:endParaRPr lang="en-US" sz="4400" b="1" dirty="0">
              <a:solidFill>
                <a:schemeClr val="accent3">
                  <a:lumMod val="50000"/>
                </a:schemeClr>
              </a:solidFill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4800600" cy="3962400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Lucida Bright" panose="02040602050505020304" pitchFamily="18" charset="0"/>
              </a:rPr>
              <a:t>Cuba is one of the least 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Lucida Bright" panose="02040602050505020304" pitchFamily="18" charset="0"/>
              </a:rPr>
              <a:t>free countries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Lucida Bright" panose="02040602050505020304" pitchFamily="18" charset="0"/>
              </a:rPr>
              <a:t>in the world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Lucida Bright" panose="02040602050505020304" pitchFamily="18" charset="0"/>
              </a:rPr>
              <a:t>The government 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Lucida Bright" panose="02040602050505020304" pitchFamily="18" charset="0"/>
              </a:rPr>
              <a:t>controls almost everything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Lucida Bright" panose="02040602050505020304" pitchFamily="18" charset="0"/>
              </a:rPr>
              <a:t>Businesses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Lucida Bright" panose="02040602050505020304" pitchFamily="18" charset="0"/>
              </a:rPr>
              <a:t>, factories, and 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Lucida Bright" panose="02040602050505020304" pitchFamily="18" charset="0"/>
              </a:rPr>
              <a:t>farms belong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Lucida Bright" panose="02040602050505020304" pitchFamily="18" charset="0"/>
              </a:rPr>
              <a:t>to the 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Lucida Bright" panose="02040602050505020304" pitchFamily="18" charset="0"/>
              </a:rPr>
              <a:t>government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accent3">
                  <a:lumMod val="50000"/>
                </a:schemeClr>
              </a:solidFill>
              <a:latin typeface="Lucida Bright" panose="02040602050505020304" pitchFamily="18" charset="0"/>
            </a:endParaRPr>
          </a:p>
          <a:p>
            <a:pPr lvl="0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Lucida Bright" panose="02040602050505020304" pitchFamily="18" charset="0"/>
              </a:rPr>
              <a:t>Technically, citizens can 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Lucida Bright" panose="02040602050505020304" pitchFamily="18" charset="0"/>
              </a:rPr>
              <a:t>vote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Lucida Bright" panose="02040602050505020304" pitchFamily="18" charset="0"/>
            </a:endParaRPr>
          </a:p>
          <a:p>
            <a:pPr lvl="2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Lucida Bright" panose="02040602050505020304" pitchFamily="18" charset="0"/>
              </a:rPr>
              <a:t>Voters have few options or choices</a:t>
            </a:r>
          </a:p>
          <a:p>
            <a:pPr lvl="3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Lucida Bright" panose="02040602050505020304" pitchFamily="18" charset="0"/>
              </a:rPr>
              <a:t>There is only one political party</a:t>
            </a:r>
          </a:p>
          <a:p>
            <a:endParaRPr lang="en-US" sz="4000" dirty="0">
              <a:solidFill>
                <a:schemeClr val="accent3">
                  <a:lumMod val="50000"/>
                </a:schemeClr>
              </a:solidFill>
              <a:latin typeface="Lucida Bright" panose="020406020505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976" y="3352800"/>
            <a:ext cx="3873727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139891"/>
            <a:ext cx="3505200" cy="1965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0091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520940" cy="548640"/>
          </a:xfrm>
        </p:spPr>
        <p:txBody>
          <a:bodyPr/>
          <a:lstStyle/>
          <a:p>
            <a:pPr algn="ctr"/>
            <a:r>
              <a:rPr lang="en-US" sz="4400" b="1" dirty="0" smtClean="0">
                <a:solidFill>
                  <a:schemeClr val="accent3">
                    <a:lumMod val="50000"/>
                  </a:schemeClr>
                </a:solidFill>
                <a:latin typeface="Lucida Bright" panose="02040602050505020304" pitchFamily="18" charset="0"/>
              </a:rPr>
              <a:t>Mexico</a:t>
            </a:r>
            <a:endParaRPr lang="en-US" sz="4400" b="1" dirty="0">
              <a:solidFill>
                <a:schemeClr val="accent3">
                  <a:lumMod val="50000"/>
                </a:schemeClr>
              </a:solidFill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4343400" cy="4114800"/>
          </a:xfrm>
        </p:spPr>
        <p:txBody>
          <a:bodyPr>
            <a:noAutofit/>
          </a:bodyPr>
          <a:lstStyle/>
          <a:p>
            <a:r>
              <a:rPr lang="en-US" sz="2000" u="sng" dirty="0">
                <a:solidFill>
                  <a:schemeClr val="accent3">
                    <a:lumMod val="50000"/>
                  </a:schemeClr>
                </a:solidFill>
                <a:latin typeface="Lucida Bright" panose="02040602050505020304" pitchFamily="18" charset="0"/>
              </a:rPr>
              <a:t>Government of the United Mexican </a:t>
            </a:r>
            <a:r>
              <a:rPr lang="en-US" sz="2000" u="sng" dirty="0" smtClean="0">
                <a:solidFill>
                  <a:schemeClr val="accent3">
                    <a:lumMod val="50000"/>
                  </a:schemeClr>
                </a:solidFill>
                <a:latin typeface="Lucida Bright" panose="02040602050505020304" pitchFamily="18" charset="0"/>
              </a:rPr>
              <a:t>States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Lucida Bright" panose="02040602050505020304" pitchFamily="18" charset="0"/>
            </a:endParaRPr>
          </a:p>
          <a:p>
            <a:endParaRPr lang="en-US" sz="900" dirty="0">
              <a:solidFill>
                <a:schemeClr val="accent3">
                  <a:lumMod val="50000"/>
                </a:schemeClr>
              </a:solidFill>
              <a:latin typeface="Lucida Bright" panose="02040602050505020304" pitchFamily="18" charset="0"/>
            </a:endParaRPr>
          </a:p>
          <a:p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Lucida Bright" panose="02040602050505020304" pitchFamily="18" charset="0"/>
              </a:rPr>
              <a:t>Mexico is a </a:t>
            </a:r>
            <a:r>
              <a:rPr lang="en-US" sz="2000" u="sng" dirty="0" smtClean="0">
                <a:solidFill>
                  <a:schemeClr val="accent3">
                    <a:lumMod val="50000"/>
                  </a:schemeClr>
                </a:solidFill>
                <a:latin typeface="Lucida Bright" panose="02040602050505020304" pitchFamily="18" charset="0"/>
              </a:rPr>
              <a:t>Federal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Lucida Bright" panose="02040602050505020304" pitchFamily="18" charset="0"/>
              </a:rPr>
              <a:t> Presidential </a:t>
            </a:r>
            <a:r>
              <a:rPr lang="en-US" sz="2000" u="sng" dirty="0" smtClean="0">
                <a:solidFill>
                  <a:schemeClr val="accent3">
                    <a:lumMod val="50000"/>
                  </a:schemeClr>
                </a:solidFill>
                <a:latin typeface="Lucida Bright" panose="02040602050505020304" pitchFamily="18" charset="0"/>
              </a:rPr>
              <a:t>Democracy</a:t>
            </a:r>
            <a:endParaRPr lang="en-US" sz="2000" u="sng" dirty="0">
              <a:solidFill>
                <a:schemeClr val="accent3">
                  <a:lumMod val="50000"/>
                </a:schemeClr>
              </a:solidFill>
              <a:latin typeface="Lucida Bright" panose="02040602050505020304" pitchFamily="18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Lucida Bright" panose="02040602050505020304" pitchFamily="18" charset="0"/>
              </a:rPr>
              <a:t>Federal: power is divided between the central government; state governments, and local governments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u="sng" dirty="0" smtClean="0">
                <a:solidFill>
                  <a:schemeClr val="accent3">
                    <a:lumMod val="50000"/>
                  </a:schemeClr>
                </a:solidFill>
                <a:latin typeface="Lucida Bright" panose="02040602050505020304" pitchFamily="18" charset="0"/>
              </a:rPr>
              <a:t>Presidential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Lucida Bright" panose="02040602050505020304" pitchFamily="18" charset="0"/>
              </a:rPr>
              <a:t> Democracy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Lucida Bright" panose="02040602050505020304" pitchFamily="18" charset="0"/>
              </a:rPr>
              <a:t>: citizens elect both the representatives and President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838200"/>
            <a:ext cx="346202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479800"/>
            <a:ext cx="346202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4972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520940" cy="548640"/>
          </a:xfrm>
        </p:spPr>
        <p:txBody>
          <a:bodyPr/>
          <a:lstStyle/>
          <a:p>
            <a:pPr algn="ctr"/>
            <a:r>
              <a:rPr lang="en-US" sz="4400" b="1" dirty="0" smtClean="0">
                <a:solidFill>
                  <a:schemeClr val="accent3">
                    <a:lumMod val="50000"/>
                  </a:schemeClr>
                </a:solidFill>
                <a:latin typeface="Lucida Bright" panose="02040602050505020304" pitchFamily="18" charset="0"/>
              </a:rPr>
              <a:t>Mexico</a:t>
            </a:r>
            <a:endParaRPr lang="en-US" sz="4400" b="1" dirty="0">
              <a:solidFill>
                <a:schemeClr val="accent3">
                  <a:lumMod val="50000"/>
                </a:schemeClr>
              </a:solidFill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4343400" cy="4114800"/>
          </a:xfrm>
        </p:spPr>
        <p:txBody>
          <a:bodyPr>
            <a:noAutofit/>
          </a:bodyPr>
          <a:lstStyle/>
          <a:p>
            <a:endParaRPr lang="en-US" sz="2000" dirty="0" smtClean="0">
              <a:solidFill>
                <a:schemeClr val="accent3">
                  <a:lumMod val="50000"/>
                </a:schemeClr>
              </a:solidFill>
              <a:latin typeface="Lucida Bright" panose="02040602050505020304" pitchFamily="18" charset="0"/>
            </a:endParaRPr>
          </a:p>
          <a:p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Lucida Bright" panose="02040602050505020304" pitchFamily="18" charset="0"/>
              </a:rPr>
              <a:t>Leader/Executive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Lucida Bright" panose="02040602050505020304" pitchFamily="18" charset="0"/>
              </a:rPr>
              <a:t>: 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Lucida Bright" panose="02040602050505020304" pitchFamily="18" charset="0"/>
              </a:rPr>
              <a:t>President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Lucida Bright" panose="02040602050505020304" pitchFamily="18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Lucida Bright" panose="02040602050505020304" pitchFamily="18" charset="0"/>
              </a:rPr>
              <a:t>President can only serve 1 term of 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Lucida Bright" panose="02040602050505020304" pitchFamily="18" charset="0"/>
              </a:rPr>
              <a:t>6 years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Lucida Bright" panose="02040602050505020304" pitchFamily="18" charset="0"/>
            </a:endParaRPr>
          </a:p>
          <a:p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Lucida Bright" panose="02040602050505020304" pitchFamily="18" charset="0"/>
              </a:rPr>
              <a:t> </a:t>
            </a:r>
          </a:p>
          <a:p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Lucida Bright" panose="02040602050505020304" pitchFamily="18" charset="0"/>
              </a:rPr>
              <a:t>Legislature: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Lucida Bright" panose="02040602050505020304" pitchFamily="18" charset="0"/>
              </a:rPr>
              <a:t> 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Lucida Bright" panose="02040602050505020304" pitchFamily="18" charset="0"/>
              </a:rPr>
              <a:t>Congress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Lucida Bright" panose="02040602050505020304" pitchFamily="18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Lucida Bright" panose="02040602050505020304" pitchFamily="18" charset="0"/>
              </a:rPr>
              <a:t>Elected directly by the citizens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610905"/>
            <a:ext cx="4038600" cy="2690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990600"/>
            <a:ext cx="3709988" cy="2705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0578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520940" cy="548640"/>
          </a:xfrm>
        </p:spPr>
        <p:txBody>
          <a:bodyPr/>
          <a:lstStyle/>
          <a:p>
            <a:pPr algn="ctr"/>
            <a:r>
              <a:rPr lang="en-US" sz="4400" b="1" dirty="0" smtClean="0">
                <a:solidFill>
                  <a:schemeClr val="accent3">
                    <a:lumMod val="50000"/>
                  </a:schemeClr>
                </a:solidFill>
                <a:latin typeface="Lucida Bright" panose="02040602050505020304" pitchFamily="18" charset="0"/>
              </a:rPr>
              <a:t>Mexico</a:t>
            </a:r>
            <a:endParaRPr lang="en-US" sz="4400" b="1" dirty="0">
              <a:solidFill>
                <a:schemeClr val="accent3">
                  <a:lumMod val="50000"/>
                </a:schemeClr>
              </a:solidFill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25819"/>
            <a:ext cx="4343400" cy="4114800"/>
          </a:xfrm>
        </p:spPr>
        <p:txBody>
          <a:bodyPr>
            <a:noAutofit/>
          </a:bodyPr>
          <a:lstStyle/>
          <a:p>
            <a:endParaRPr lang="en-US" sz="2400" dirty="0" smtClean="0">
              <a:solidFill>
                <a:schemeClr val="accent3">
                  <a:lumMod val="50000"/>
                </a:schemeClr>
              </a:solidFill>
              <a:latin typeface="Lucida Bright" panose="02040602050505020304" pitchFamily="18" charset="0"/>
            </a:endParaRPr>
          </a:p>
          <a:p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Lucida Bright" panose="02040602050505020304" pitchFamily="18" charset="0"/>
              </a:rPr>
              <a:t>Citizens’ Rights and Freedoms: Mexicans have many freedoms and an average level of </a:t>
            </a: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latin typeface="Lucida Bright" panose="02040602050505020304" pitchFamily="18" charset="0"/>
              </a:rPr>
              <a:t>freedom</a:t>
            </a:r>
          </a:p>
          <a:p>
            <a:endParaRPr lang="en-US" sz="1800" dirty="0">
              <a:solidFill>
                <a:schemeClr val="accent3">
                  <a:lumMod val="50000"/>
                </a:schemeClr>
              </a:solidFill>
              <a:latin typeface="Lucida Bright" panose="02040602050505020304" pitchFamily="18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Lucida Bright" panose="02040602050505020304" pitchFamily="18" charset="0"/>
              </a:rPr>
              <a:t>Many political parties to choose </a:t>
            </a: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latin typeface="Lucida Bright" panose="02040602050505020304" pitchFamily="18" charset="0"/>
              </a:rPr>
              <a:t>from</a:t>
            </a:r>
          </a:p>
          <a:p>
            <a:pPr marL="237744" lvl="2" indent="0">
              <a:buNone/>
            </a:pPr>
            <a:endParaRPr lang="en-US" sz="1800" dirty="0">
              <a:solidFill>
                <a:schemeClr val="accent3">
                  <a:lumMod val="50000"/>
                </a:schemeClr>
              </a:solidFill>
              <a:latin typeface="Lucida Bright" panose="02040602050505020304" pitchFamily="18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Lucida Bright" panose="02040602050505020304" pitchFamily="18" charset="0"/>
              </a:rPr>
              <a:t>Right to </a:t>
            </a: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latin typeface="Lucida Bright" panose="02040602050505020304" pitchFamily="18" charset="0"/>
              </a:rPr>
              <a:t>Vote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latin typeface="Lucida Bright" panose="02040602050505020304" pitchFamily="18" charset="0"/>
              </a:rPr>
              <a:t>Citizens 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Lucida Bright" panose="02040602050505020304" pitchFamily="18" charset="0"/>
              </a:rPr>
              <a:t>18 or older can vote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33800"/>
            <a:ext cx="35433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990600"/>
            <a:ext cx="3359151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2965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3291840" cy="548640"/>
          </a:xfrm>
        </p:spPr>
        <p:txBody>
          <a:bodyPr/>
          <a:lstStyle/>
          <a:p>
            <a:pPr algn="ctr"/>
            <a:r>
              <a:rPr lang="en-US" sz="4400" b="1" dirty="0" smtClean="0">
                <a:solidFill>
                  <a:schemeClr val="accent3">
                    <a:lumMod val="50000"/>
                  </a:schemeClr>
                </a:solidFill>
                <a:latin typeface="Lucida Bright" panose="02040602050505020304" pitchFamily="18" charset="0"/>
              </a:rPr>
              <a:t>Brazil</a:t>
            </a:r>
            <a:endParaRPr lang="en-US" sz="4400" b="1" dirty="0">
              <a:solidFill>
                <a:schemeClr val="accent3">
                  <a:lumMod val="50000"/>
                </a:schemeClr>
              </a:solidFill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533400"/>
            <a:ext cx="5227320" cy="4495800"/>
          </a:xfrm>
        </p:spPr>
        <p:txBody>
          <a:bodyPr>
            <a:noAutofit/>
          </a:bodyPr>
          <a:lstStyle/>
          <a:p>
            <a:r>
              <a:rPr lang="en-US" sz="2000" u="sng" dirty="0">
                <a:solidFill>
                  <a:schemeClr val="accent3">
                    <a:lumMod val="50000"/>
                  </a:schemeClr>
                </a:solidFill>
                <a:latin typeface="Lucida Bright" panose="02040602050505020304" pitchFamily="18" charset="0"/>
              </a:rPr>
              <a:t>Federative Republic of </a:t>
            </a:r>
            <a:r>
              <a:rPr lang="en-US" sz="2000" u="sng" dirty="0" smtClean="0">
                <a:solidFill>
                  <a:schemeClr val="accent3">
                    <a:lumMod val="50000"/>
                  </a:schemeClr>
                </a:solidFill>
                <a:latin typeface="Lucida Bright" panose="02040602050505020304" pitchFamily="18" charset="0"/>
              </a:rPr>
              <a:t>Brazil</a:t>
            </a:r>
            <a:endParaRPr lang="en-US" sz="2000" dirty="0" smtClean="0">
              <a:solidFill>
                <a:schemeClr val="accent3">
                  <a:lumMod val="50000"/>
                </a:schemeClr>
              </a:solidFill>
              <a:latin typeface="Lucida Bright" panose="02040602050505020304" pitchFamily="18" charset="0"/>
            </a:endParaRPr>
          </a:p>
          <a:p>
            <a:endParaRPr lang="en-US" sz="500" dirty="0">
              <a:solidFill>
                <a:schemeClr val="accent3">
                  <a:lumMod val="50000"/>
                </a:schemeClr>
              </a:solidFill>
              <a:latin typeface="Lucida Bright" panose="02040602050505020304" pitchFamily="18" charset="0"/>
            </a:endParaRPr>
          </a:p>
          <a:p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Lucida Bright" panose="02040602050505020304" pitchFamily="18" charset="0"/>
              </a:rPr>
              <a:t>Brazil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Lucida Bright" panose="02040602050505020304" pitchFamily="18" charset="0"/>
              </a:rPr>
              <a:t>is a </a:t>
            </a:r>
            <a:r>
              <a:rPr lang="en-US" sz="2000" u="sng" dirty="0" smtClean="0">
                <a:solidFill>
                  <a:schemeClr val="accent3">
                    <a:lumMod val="50000"/>
                  </a:schemeClr>
                </a:solidFill>
                <a:latin typeface="Lucida Bright" panose="02040602050505020304" pitchFamily="18" charset="0"/>
              </a:rPr>
              <a:t>Federal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Lucida Bright" panose="02040602050505020304" pitchFamily="18" charset="0"/>
              </a:rPr>
              <a:t> Presidential </a:t>
            </a:r>
            <a:r>
              <a:rPr lang="en-US" sz="2000" u="sng" dirty="0" smtClean="0">
                <a:solidFill>
                  <a:schemeClr val="accent3">
                    <a:lumMod val="50000"/>
                  </a:schemeClr>
                </a:solidFill>
                <a:latin typeface="Lucida Bright" panose="02040602050505020304" pitchFamily="18" charset="0"/>
              </a:rPr>
              <a:t>Democracy</a:t>
            </a:r>
            <a:endParaRPr lang="en-US" sz="2000" u="sng" dirty="0">
              <a:solidFill>
                <a:schemeClr val="accent3">
                  <a:lumMod val="50000"/>
                </a:schemeClr>
              </a:solidFill>
              <a:latin typeface="Lucida Bright" panose="02040602050505020304" pitchFamily="18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Lucida Bright" panose="02040602050505020304" pitchFamily="18" charset="0"/>
              </a:rPr>
              <a:t>Federal: power is divided between the central government and lower levels of government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u="sng" dirty="0" smtClean="0">
                <a:solidFill>
                  <a:schemeClr val="accent3">
                    <a:lumMod val="50000"/>
                  </a:schemeClr>
                </a:solidFill>
                <a:latin typeface="Lucida Bright" panose="02040602050505020304" pitchFamily="18" charset="0"/>
              </a:rPr>
              <a:t>Presidential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Lucida Bright" panose="02040602050505020304" pitchFamily="18" charset="0"/>
              </a:rPr>
              <a:t> Democracy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Lucida Bright" panose="02040602050505020304" pitchFamily="18" charset="0"/>
              </a:rPr>
              <a:t>: citizens elect both representatives and the President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Lucida Bright" panose="02040602050505020304" pitchFamily="18" charset="0"/>
              </a:rPr>
              <a:t>Republic: government where people elect representatives in the 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Lucida Bright" panose="02040602050505020304" pitchFamily="18" charset="0"/>
              </a:rPr>
              <a:t>government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Lucida Bright" panose="02040602050505020304" pitchFamily="18" charset="0"/>
              </a:rPr>
              <a:t>Most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Lucida Bright" panose="02040602050505020304" pitchFamily="18" charset="0"/>
              </a:rPr>
              <a:t>power is given to the people</a:t>
            </a:r>
          </a:p>
          <a:p>
            <a:endParaRPr lang="en-US" sz="2000" dirty="0">
              <a:solidFill>
                <a:schemeClr val="accent3">
                  <a:lumMod val="50000"/>
                </a:schemeClr>
              </a:solidFill>
              <a:latin typeface="Lucida Bright" panose="020406020505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" y="1600200"/>
            <a:ext cx="3657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0272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3291840" cy="548640"/>
          </a:xfrm>
        </p:spPr>
        <p:txBody>
          <a:bodyPr/>
          <a:lstStyle/>
          <a:p>
            <a:pPr algn="ctr"/>
            <a:r>
              <a:rPr lang="en-US" sz="4400" b="1" dirty="0" smtClean="0">
                <a:solidFill>
                  <a:schemeClr val="accent3">
                    <a:lumMod val="50000"/>
                  </a:schemeClr>
                </a:solidFill>
                <a:latin typeface="Lucida Bright" panose="02040602050505020304" pitchFamily="18" charset="0"/>
              </a:rPr>
              <a:t>Brazil</a:t>
            </a:r>
            <a:endParaRPr lang="en-US" sz="4400" b="1" dirty="0">
              <a:solidFill>
                <a:schemeClr val="accent3">
                  <a:lumMod val="50000"/>
                </a:schemeClr>
              </a:solidFill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685800"/>
            <a:ext cx="4541520" cy="4343400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Lucida Bright" panose="02040602050505020304" pitchFamily="18" charset="0"/>
              </a:rPr>
              <a:t>Leader/Executive = </a:t>
            </a:r>
            <a:r>
              <a:rPr lang="en-US" sz="1800" u="sng" dirty="0" smtClean="0">
                <a:solidFill>
                  <a:schemeClr val="accent3">
                    <a:lumMod val="50000"/>
                  </a:schemeClr>
                </a:solidFill>
                <a:latin typeface="Lucida Bright" panose="02040602050505020304" pitchFamily="18" charset="0"/>
              </a:rPr>
              <a:t>President</a:t>
            </a:r>
            <a:endParaRPr lang="en-US" sz="1800" u="sng" dirty="0">
              <a:solidFill>
                <a:schemeClr val="accent3">
                  <a:lumMod val="50000"/>
                </a:schemeClr>
              </a:solidFill>
              <a:latin typeface="Lucida Bright" panose="02040602050505020304" pitchFamily="18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Lucida Bright" panose="02040602050505020304" pitchFamily="18" charset="0"/>
              </a:rPr>
              <a:t>Each term is </a:t>
            </a:r>
            <a:r>
              <a:rPr lang="en-US" sz="1800" u="sng" dirty="0" smtClean="0">
                <a:solidFill>
                  <a:schemeClr val="accent3">
                    <a:lumMod val="50000"/>
                  </a:schemeClr>
                </a:solidFill>
                <a:latin typeface="Lucida Bright" panose="02040602050505020304" pitchFamily="18" charset="0"/>
              </a:rPr>
              <a:t>4</a:t>
            </a: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latin typeface="Lucida Bright" panose="02040602050505020304" pitchFamily="18" charset="0"/>
              </a:rPr>
              <a:t> years</a:t>
            </a:r>
            <a:endParaRPr lang="en-US" sz="1800" dirty="0">
              <a:solidFill>
                <a:schemeClr val="accent3">
                  <a:lumMod val="50000"/>
                </a:schemeClr>
              </a:solidFill>
              <a:latin typeface="Lucida Bright" panose="02040602050505020304" pitchFamily="18" charset="0"/>
            </a:endParaRP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latin typeface="Lucida Bright" panose="02040602050505020304" pitchFamily="18" charset="0"/>
              </a:rPr>
              <a:t>President 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Lucida Bright" panose="02040602050505020304" pitchFamily="18" charset="0"/>
              </a:rPr>
              <a:t>can only be elected </a:t>
            </a: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latin typeface="Lucida Bright" panose="02040602050505020304" pitchFamily="18" charset="0"/>
              </a:rPr>
              <a:t>twice</a:t>
            </a:r>
          </a:p>
          <a:p>
            <a:pPr marL="466344" lvl="3" indent="0">
              <a:buNone/>
            </a:pPr>
            <a:endParaRPr lang="en-US" sz="800" dirty="0">
              <a:solidFill>
                <a:schemeClr val="accent3">
                  <a:lumMod val="50000"/>
                </a:schemeClr>
              </a:solidFill>
              <a:latin typeface="Lucida Bright" panose="02040602050505020304" pitchFamily="18" charset="0"/>
            </a:endParaRPr>
          </a:p>
          <a:p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Lucida Bright" panose="02040602050505020304" pitchFamily="18" charset="0"/>
              </a:rPr>
              <a:t>Legislature = </a:t>
            </a:r>
            <a:r>
              <a:rPr lang="en-US" sz="1800" u="sng" dirty="0" smtClean="0">
                <a:solidFill>
                  <a:schemeClr val="accent3">
                    <a:lumMod val="50000"/>
                  </a:schemeClr>
                </a:solidFill>
                <a:latin typeface="Lucida Bright" panose="02040602050505020304" pitchFamily="18" charset="0"/>
              </a:rPr>
              <a:t>Congress</a:t>
            </a:r>
            <a:endParaRPr lang="en-US" sz="1800" u="sng" dirty="0">
              <a:solidFill>
                <a:schemeClr val="accent3">
                  <a:lumMod val="50000"/>
                </a:schemeClr>
              </a:solidFill>
              <a:latin typeface="Lucida Bright" panose="02040602050505020304" pitchFamily="18" charset="0"/>
            </a:endParaRPr>
          </a:p>
          <a:p>
            <a:endParaRPr lang="en-US" sz="800" dirty="0">
              <a:solidFill>
                <a:schemeClr val="accent3">
                  <a:lumMod val="50000"/>
                </a:schemeClr>
              </a:solidFill>
              <a:latin typeface="Lucida Bright" panose="02040602050505020304" pitchFamily="18" charset="0"/>
            </a:endParaRPr>
          </a:p>
          <a:p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Lucida Bright" panose="02040602050505020304" pitchFamily="18" charset="0"/>
              </a:rPr>
              <a:t>Citizens’ Rights and Freedoms: Brazilians have many freedoms and an average level of </a:t>
            </a:r>
            <a:r>
              <a:rPr lang="en-US" sz="1800" u="sng" dirty="0" smtClean="0">
                <a:solidFill>
                  <a:schemeClr val="accent3">
                    <a:lumMod val="50000"/>
                  </a:schemeClr>
                </a:solidFill>
                <a:latin typeface="Lucida Bright" panose="02040602050505020304" pitchFamily="18" charset="0"/>
              </a:rPr>
              <a:t>freedom</a:t>
            </a:r>
            <a:endParaRPr lang="en-US" sz="1800" u="sng" dirty="0">
              <a:solidFill>
                <a:schemeClr val="accent3">
                  <a:lumMod val="50000"/>
                </a:schemeClr>
              </a:solidFill>
              <a:latin typeface="Lucida Bright" panose="02040602050505020304" pitchFamily="18" charset="0"/>
            </a:endParaRP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Lucida Bright" panose="02040602050505020304" pitchFamily="18" charset="0"/>
              </a:rPr>
              <a:t>Right to </a:t>
            </a: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latin typeface="Lucida Bright" panose="02040602050505020304" pitchFamily="18" charset="0"/>
              </a:rPr>
              <a:t>Vote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Lucida Bright" panose="02040602050505020304" pitchFamily="18" charset="0"/>
              </a:rPr>
              <a:t>Citizens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Lucida Bright" panose="02040602050505020304" pitchFamily="18" charset="0"/>
              </a:rPr>
              <a:t>can vote when they are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Lucida Bright" panose="02040602050505020304" pitchFamily="18" charset="0"/>
              </a:rPr>
              <a:t>18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u="sng" dirty="0" smtClean="0">
                <a:solidFill>
                  <a:schemeClr val="accent3">
                    <a:lumMod val="50000"/>
                  </a:schemeClr>
                </a:solidFill>
                <a:latin typeface="Lucida Bright" panose="02040602050505020304" pitchFamily="18" charset="0"/>
              </a:rPr>
              <a:t>Mandatory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Lucida Bright" panose="02040602050505020304" pitchFamily="18" charset="0"/>
              </a:rPr>
              <a:t> (required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Lucida Bright" panose="02040602050505020304" pitchFamily="18" charset="0"/>
              </a:rPr>
              <a:t>) voting: citizens must vote when they are 18-70</a:t>
            </a:r>
          </a:p>
          <a:p>
            <a:endParaRPr lang="en-US" sz="2400" dirty="0">
              <a:solidFill>
                <a:schemeClr val="accent3">
                  <a:lumMod val="50000"/>
                </a:schemeClr>
              </a:solidFill>
              <a:latin typeface="Lucida Bright" panose="020406020505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38" y="4038600"/>
            <a:ext cx="380318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" y="1524000"/>
            <a:ext cx="3638550" cy="220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0232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-39388"/>
            <a:ext cx="7543800" cy="666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9835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"/>
            <a:ext cx="9144000" cy="651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8667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520940" cy="548640"/>
          </a:xfrm>
        </p:spPr>
        <p:txBody>
          <a:bodyPr/>
          <a:lstStyle/>
          <a:p>
            <a:pPr algn="ctr"/>
            <a:r>
              <a:rPr lang="en-US" sz="4400" b="1" dirty="0" smtClean="0">
                <a:solidFill>
                  <a:schemeClr val="accent3">
                    <a:lumMod val="50000"/>
                  </a:schemeClr>
                </a:solidFill>
                <a:latin typeface="Lucida Bright" panose="02040602050505020304" pitchFamily="18" charset="0"/>
              </a:rPr>
              <a:t>Cuba</a:t>
            </a:r>
            <a:endParaRPr lang="en-US" sz="4400" b="1" dirty="0">
              <a:solidFill>
                <a:schemeClr val="accent3">
                  <a:lumMod val="50000"/>
                </a:schemeClr>
              </a:solidFill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4191000" cy="3962400"/>
          </a:xfrm>
        </p:spPr>
        <p:txBody>
          <a:bodyPr>
            <a:normAutofit/>
          </a:bodyPr>
          <a:lstStyle/>
          <a:p>
            <a:r>
              <a:rPr lang="en-US" sz="2400" u="sng" dirty="0">
                <a:solidFill>
                  <a:schemeClr val="accent3">
                    <a:lumMod val="50000"/>
                  </a:schemeClr>
                </a:solidFill>
                <a:latin typeface="Lucida Bright" panose="02040602050505020304" pitchFamily="18" charset="0"/>
              </a:rPr>
              <a:t>The Republic of Cuba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Lucida Bright" panose="02040602050505020304" pitchFamily="18" charset="0"/>
            </a:endParaRPr>
          </a:p>
          <a:p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Lucida Bright" panose="02040602050505020304" pitchFamily="18" charset="0"/>
              </a:rPr>
              <a:t> </a:t>
            </a:r>
          </a:p>
          <a:p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Lucida Bright" panose="02040602050505020304" pitchFamily="18" charset="0"/>
              </a:rPr>
              <a:t>Cuba has a </a:t>
            </a:r>
            <a:r>
              <a:rPr lang="en-US" sz="2400" u="sng" dirty="0" smtClean="0">
                <a:solidFill>
                  <a:schemeClr val="accent3">
                    <a:lumMod val="50000"/>
                  </a:schemeClr>
                </a:solidFill>
                <a:latin typeface="Lucida Bright" panose="02040602050505020304" pitchFamily="18" charset="0"/>
              </a:rPr>
              <a:t>Unitary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Lucida Bright" panose="02040602050505020304" pitchFamily="18" charset="0"/>
              </a:rPr>
              <a:t> </a:t>
            </a:r>
            <a:r>
              <a:rPr lang="en-US" sz="2400" u="sng" dirty="0" smtClean="0">
                <a:solidFill>
                  <a:schemeClr val="accent3">
                    <a:lumMod val="50000"/>
                  </a:schemeClr>
                </a:solidFill>
                <a:latin typeface="Lucida Bright" panose="02040602050505020304" pitchFamily="18" charset="0"/>
              </a:rPr>
              <a:t>Autocracy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Lucida Bright" panose="02040602050505020304" pitchFamily="18" charset="0"/>
              </a:rPr>
              <a:t>.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Lucida Bright" panose="02040602050505020304" pitchFamily="18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Lucida Bright" panose="02040602050505020304" pitchFamily="18" charset="0"/>
              </a:rPr>
              <a:t>Unitary: all power is given to the central government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Lucida Bright" panose="02040602050505020304" pitchFamily="18" charset="0"/>
              </a:rPr>
              <a:t>Autocracy: one </a:t>
            </a:r>
            <a:r>
              <a:rPr lang="en-US" sz="2400" u="sng" dirty="0" smtClean="0">
                <a:solidFill>
                  <a:schemeClr val="accent3">
                    <a:lumMod val="50000"/>
                  </a:schemeClr>
                </a:solidFill>
                <a:latin typeface="Lucida Bright" panose="02040602050505020304" pitchFamily="18" charset="0"/>
              </a:rPr>
              <a:t>ruler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Lucida Bright" panose="02040602050505020304" pitchFamily="18" charset="0"/>
              </a:rPr>
              <a:t> has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Lucida Bright" panose="02040602050505020304" pitchFamily="18" charset="0"/>
              </a:rPr>
              <a:t>all of the power</a:t>
            </a:r>
          </a:p>
          <a:p>
            <a:endParaRPr lang="en-US" sz="2400" dirty="0">
              <a:solidFill>
                <a:schemeClr val="accent3">
                  <a:lumMod val="50000"/>
                </a:schemeClr>
              </a:solidFill>
              <a:latin typeface="Lucida Bright" panose="020406020505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125" y="1447800"/>
            <a:ext cx="4123645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59818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2805</TotalTime>
  <Words>281</Words>
  <Application>Microsoft Office PowerPoint</Application>
  <PresentationFormat>On-screen Show (4:3)</PresentationFormat>
  <Paragraphs>62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Angles</vt:lpstr>
      <vt:lpstr>Comparing Governments of Latin America</vt:lpstr>
      <vt:lpstr>Mexico</vt:lpstr>
      <vt:lpstr>Mexico</vt:lpstr>
      <vt:lpstr>Mexico</vt:lpstr>
      <vt:lpstr>Brazil</vt:lpstr>
      <vt:lpstr>Brazil</vt:lpstr>
      <vt:lpstr>PowerPoint Presentation</vt:lpstr>
      <vt:lpstr>PowerPoint Presentation</vt:lpstr>
      <vt:lpstr>Cuba</vt:lpstr>
      <vt:lpstr>Cuba</vt:lpstr>
      <vt:lpstr>Cuba</vt:lpstr>
    </vt:vector>
  </TitlesOfParts>
  <Company>Gainesville City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Comparing Governments of Latin America</dc:title>
  <dc:creator>Windows User</dc:creator>
  <cp:lastModifiedBy>Windows User</cp:lastModifiedBy>
  <cp:revision>5</cp:revision>
  <dcterms:created xsi:type="dcterms:W3CDTF">2016-02-02T14:31:04Z</dcterms:created>
  <dcterms:modified xsi:type="dcterms:W3CDTF">2016-02-04T13:16:19Z</dcterms:modified>
</cp:coreProperties>
</file>