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5F787-8E92-42E2-8AD4-AD09222728E3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8039C-34FC-4A7F-99E3-FC042601F8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5F787-8E92-42E2-8AD4-AD09222728E3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8039C-34FC-4A7F-99E3-FC042601F8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5F787-8E92-42E2-8AD4-AD09222728E3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8039C-34FC-4A7F-99E3-FC042601F8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5F787-8E92-42E2-8AD4-AD09222728E3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8039C-34FC-4A7F-99E3-FC042601F8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5F787-8E92-42E2-8AD4-AD09222728E3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8039C-34FC-4A7F-99E3-FC042601F8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5F787-8E92-42E2-8AD4-AD09222728E3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8039C-34FC-4A7F-99E3-FC042601F8E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5F787-8E92-42E2-8AD4-AD09222728E3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8039C-34FC-4A7F-99E3-FC042601F8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5F787-8E92-42E2-8AD4-AD09222728E3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8039C-34FC-4A7F-99E3-FC042601F8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5F787-8E92-42E2-8AD4-AD09222728E3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8039C-34FC-4A7F-99E3-FC042601F8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5F787-8E92-42E2-8AD4-AD09222728E3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38039C-34FC-4A7F-99E3-FC042601F8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5F787-8E92-42E2-8AD4-AD09222728E3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8039C-34FC-4A7F-99E3-FC042601F8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695F787-8E92-42E2-8AD4-AD09222728E3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F38039C-34FC-4A7F-99E3-FC042601F8E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b="1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Comparing European Economies</a:t>
            </a:r>
            <a:endParaRPr lang="en-US" sz="5400" b="1" dirty="0">
              <a:solidFill>
                <a:srgbClr val="002060"/>
              </a:solidFill>
              <a:latin typeface="Lucida Bright" panose="020406020505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277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Germany</a:t>
            </a:r>
            <a:endParaRPr lang="en-US" sz="4800" b="1" u="sng" dirty="0">
              <a:solidFill>
                <a:srgbClr val="002060"/>
              </a:solidFill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143000"/>
            <a:ext cx="5181600" cy="3928572"/>
          </a:xfrm>
        </p:spPr>
        <p:txBody>
          <a:bodyPr>
            <a:noAutofit/>
          </a:bodyPr>
          <a:lstStyle/>
          <a:p>
            <a:r>
              <a:rPr lang="en-US" sz="2400" u="sng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Natural Resources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Timber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Minerals (Coal, Iron Ore, Copper, Nickel)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Natural Gas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srgbClr val="002060"/>
              </a:solidFill>
              <a:latin typeface="Lucida Bright" panose="02040602050505020304" pitchFamily="18" charset="0"/>
            </a:endParaRPr>
          </a:p>
          <a:p>
            <a:pPr lvl="3">
              <a:buFont typeface="Arial" panose="020B0604020202020204" pitchFamily="34" charset="0"/>
              <a:buChar char="•"/>
            </a:pPr>
            <a:endParaRPr lang="en-US" sz="400" dirty="0" smtClean="0">
              <a:solidFill>
                <a:srgbClr val="002060"/>
              </a:solidFill>
              <a:latin typeface="Lucida Bright" panose="02040602050505020304" pitchFamily="18" charset="0"/>
            </a:endParaRPr>
          </a:p>
          <a:p>
            <a:r>
              <a:rPr lang="en-US" sz="2400" u="sng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Arable Land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34.1% of land is good for farming</a:t>
            </a:r>
          </a:p>
          <a:p>
            <a:pPr lvl="5">
              <a:buFont typeface="Arial" panose="020B0604020202020204" pitchFamily="34" charset="0"/>
              <a:buChar char="•"/>
            </a:pPr>
            <a:endParaRPr lang="en-US" sz="2200" dirty="0" smtClean="0">
              <a:solidFill>
                <a:srgbClr val="002060"/>
              </a:solidFill>
              <a:latin typeface="Lucida Bright" panose="02040602050505020304" pitchFamily="18" charset="0"/>
            </a:endParaRPr>
          </a:p>
          <a:p>
            <a:pPr lvl="3">
              <a:buFont typeface="Arial" panose="020B0604020202020204" pitchFamily="34" charset="0"/>
              <a:buChar char="•"/>
            </a:pPr>
            <a:endParaRPr lang="en-US" sz="600" dirty="0" smtClean="0">
              <a:solidFill>
                <a:srgbClr val="002060"/>
              </a:solidFill>
              <a:latin typeface="Lucida Bright" panose="020406020505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47" y="3861600"/>
            <a:ext cx="3567016" cy="200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219200"/>
            <a:ext cx="356266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8105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Germany</a:t>
            </a:r>
            <a:endParaRPr lang="en-US" sz="4800" b="1" u="sng" dirty="0">
              <a:solidFill>
                <a:srgbClr val="002060"/>
              </a:solidFill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143000"/>
            <a:ext cx="5181600" cy="3928572"/>
          </a:xfrm>
        </p:spPr>
        <p:txBody>
          <a:bodyPr>
            <a:noAutofit/>
          </a:bodyPr>
          <a:lstStyle/>
          <a:p>
            <a:r>
              <a:rPr lang="en-US" sz="2400" u="sng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Industries </a:t>
            </a:r>
            <a:endParaRPr lang="en-US" sz="2400" b="0" dirty="0" smtClean="0">
              <a:solidFill>
                <a:srgbClr val="002060"/>
              </a:solidFill>
              <a:latin typeface="Lucida Bright" panose="02040602050505020304" pitchFamily="18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Agriculture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Mining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Coal, Iron Ore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Manufacturing/Factories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Steel, Automobiles, Building Materials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Factories mostly located along the Rhine River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Tourism</a:t>
            </a:r>
          </a:p>
          <a:p>
            <a:pPr lvl="5">
              <a:buFont typeface="Arial" panose="020B0604020202020204" pitchFamily="34" charset="0"/>
              <a:buChar char="•"/>
            </a:pPr>
            <a:endParaRPr lang="en-US" sz="2200" dirty="0" smtClean="0">
              <a:solidFill>
                <a:srgbClr val="002060"/>
              </a:solidFill>
              <a:latin typeface="Lucida Bright" panose="02040602050505020304" pitchFamily="18" charset="0"/>
            </a:endParaRPr>
          </a:p>
          <a:p>
            <a:pPr lvl="3">
              <a:buFont typeface="Arial" panose="020B0604020202020204" pitchFamily="34" charset="0"/>
              <a:buChar char="•"/>
            </a:pPr>
            <a:endParaRPr lang="en-US" sz="600" dirty="0" smtClean="0">
              <a:solidFill>
                <a:srgbClr val="002060"/>
              </a:solidFill>
              <a:latin typeface="Lucida Bright" panose="020406020505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3540534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3733800"/>
            <a:ext cx="354053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5730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Germany</a:t>
            </a:r>
            <a:endParaRPr lang="en-US" sz="4800" b="1" u="sng" dirty="0">
              <a:solidFill>
                <a:srgbClr val="002060"/>
              </a:solidFill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143000"/>
            <a:ext cx="5181600" cy="3928572"/>
          </a:xfrm>
        </p:spPr>
        <p:txBody>
          <a:bodyPr>
            <a:noAutofit/>
          </a:bodyPr>
          <a:lstStyle/>
          <a:p>
            <a:r>
              <a:rPr lang="en-US" sz="2400" u="sng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Literacy Rate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99.8%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Schools is mandatory from ages 6 – 18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Optional school is provided from ages 2 - 6</a:t>
            </a:r>
          </a:p>
          <a:p>
            <a:r>
              <a:rPr lang="en-US" sz="2400" u="sng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Unemployment Rate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4.7%</a:t>
            </a:r>
            <a:endParaRPr lang="en-US" sz="2400" b="0" dirty="0" smtClean="0">
              <a:solidFill>
                <a:srgbClr val="002060"/>
              </a:solidFill>
              <a:latin typeface="Lucida Bright" panose="02040602050505020304" pitchFamily="18" charset="0"/>
            </a:endParaRPr>
          </a:p>
          <a:p>
            <a:r>
              <a:rPr lang="en-US" sz="2400" u="sng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Poverty Rate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15.5%</a:t>
            </a:r>
          </a:p>
          <a:p>
            <a:pPr lvl="5">
              <a:buFont typeface="Arial" panose="020B0604020202020204" pitchFamily="34" charset="0"/>
              <a:buChar char="•"/>
            </a:pPr>
            <a:endParaRPr lang="en-US" sz="2200" dirty="0" smtClean="0">
              <a:solidFill>
                <a:srgbClr val="002060"/>
              </a:solidFill>
              <a:latin typeface="Lucida Bright" panose="02040602050505020304" pitchFamily="18" charset="0"/>
            </a:endParaRPr>
          </a:p>
          <a:p>
            <a:pPr lvl="3">
              <a:buFont typeface="Arial" panose="020B0604020202020204" pitchFamily="34" charset="0"/>
              <a:buChar char="•"/>
            </a:pPr>
            <a:endParaRPr lang="en-US" sz="600" dirty="0" smtClean="0">
              <a:solidFill>
                <a:srgbClr val="002060"/>
              </a:solidFill>
              <a:latin typeface="Lucida Bright" panose="020406020505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314325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3505200"/>
            <a:ext cx="3143250" cy="1948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6726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Germany</a:t>
            </a:r>
            <a:endParaRPr lang="en-US" sz="4800" b="1" u="sng" dirty="0">
              <a:solidFill>
                <a:srgbClr val="002060"/>
              </a:solidFill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143000"/>
            <a:ext cx="4648200" cy="3928572"/>
          </a:xfrm>
        </p:spPr>
        <p:txBody>
          <a:bodyPr>
            <a:noAutofit/>
          </a:bodyPr>
          <a:lstStyle/>
          <a:p>
            <a:endParaRPr lang="en-US" sz="2400" u="sng" dirty="0" smtClean="0">
              <a:solidFill>
                <a:srgbClr val="002060"/>
              </a:solidFill>
              <a:latin typeface="Lucida Bright" panose="02040602050505020304" pitchFamily="18" charset="0"/>
            </a:endParaRPr>
          </a:p>
          <a:p>
            <a:r>
              <a:rPr lang="en-US" sz="2400" u="sng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Gross Domestic Product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$3.73 trillion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2400" b="0" dirty="0" smtClean="0">
              <a:solidFill>
                <a:srgbClr val="002060"/>
              </a:solidFill>
              <a:latin typeface="Lucida Bright" panose="02040602050505020304" pitchFamily="18" charset="0"/>
            </a:endParaRPr>
          </a:p>
          <a:p>
            <a:r>
              <a:rPr lang="en-US" sz="2400" u="sng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Gross Domestic Product Per Capita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$46,268 per German citizen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18</a:t>
            </a:r>
            <a:r>
              <a:rPr lang="en-US" sz="2000" baseline="30000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th</a:t>
            </a:r>
            <a:r>
              <a:rPr lang="en-US" sz="2000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 best in the world</a:t>
            </a:r>
          </a:p>
          <a:p>
            <a:pPr lvl="5">
              <a:buFont typeface="Arial" panose="020B0604020202020204" pitchFamily="34" charset="0"/>
              <a:buChar char="•"/>
            </a:pPr>
            <a:endParaRPr lang="en-US" sz="2200" dirty="0" smtClean="0">
              <a:solidFill>
                <a:srgbClr val="002060"/>
              </a:solidFill>
              <a:latin typeface="Lucida Bright" panose="02040602050505020304" pitchFamily="18" charset="0"/>
            </a:endParaRPr>
          </a:p>
          <a:p>
            <a:pPr lvl="3">
              <a:buFont typeface="Arial" panose="020B0604020202020204" pitchFamily="34" charset="0"/>
              <a:buChar char="•"/>
            </a:pPr>
            <a:endParaRPr lang="en-US" sz="600" dirty="0" smtClean="0">
              <a:solidFill>
                <a:srgbClr val="002060"/>
              </a:solidFill>
              <a:latin typeface="Lucida Bright" panose="020406020505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3549754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507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Russia</a:t>
            </a:r>
            <a:endParaRPr lang="en-US" sz="4800" b="1" u="sng" dirty="0">
              <a:solidFill>
                <a:srgbClr val="002060"/>
              </a:solidFill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5410200" cy="3962400"/>
          </a:xfrm>
        </p:spPr>
        <p:txBody>
          <a:bodyPr>
            <a:noAutofit/>
          </a:bodyPr>
          <a:lstStyle/>
          <a:p>
            <a:r>
              <a:rPr lang="en-US" sz="2300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Location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Eastern Europe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Spans two continents (Europe and Asia)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Shares a border with 15 countries</a:t>
            </a:r>
          </a:p>
          <a:p>
            <a:endParaRPr lang="en-US" sz="800" dirty="0" smtClean="0">
              <a:solidFill>
                <a:srgbClr val="002060"/>
              </a:solidFill>
              <a:latin typeface="Lucida Bright" panose="02040602050505020304" pitchFamily="18" charset="0"/>
            </a:endParaRPr>
          </a:p>
          <a:p>
            <a:r>
              <a:rPr lang="en-US" sz="2300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Population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143.5 million</a:t>
            </a:r>
            <a:endParaRPr lang="en-US" sz="2300" b="0" dirty="0" smtClean="0">
              <a:solidFill>
                <a:srgbClr val="002060"/>
              </a:solidFill>
              <a:latin typeface="Lucida Bright" panose="02040602050505020304" pitchFamily="18" charset="0"/>
            </a:endParaRPr>
          </a:p>
          <a:p>
            <a:endParaRPr lang="en-US" sz="800" dirty="0" smtClean="0">
              <a:solidFill>
                <a:srgbClr val="002060"/>
              </a:solidFill>
              <a:latin typeface="Lucida Bright" panose="02040602050505020304" pitchFamily="18" charset="0"/>
            </a:endParaRPr>
          </a:p>
          <a:p>
            <a:r>
              <a:rPr lang="en-US" sz="2300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Currency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Russian Ruble</a:t>
            </a:r>
            <a:endParaRPr lang="en-US" sz="2300" dirty="0">
              <a:solidFill>
                <a:srgbClr val="002060"/>
              </a:solidFill>
              <a:latin typeface="Lucida Bright" panose="020406020505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599" y="1237878"/>
            <a:ext cx="3409633" cy="2267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962400"/>
            <a:ext cx="4905375" cy="2116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41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Russia</a:t>
            </a:r>
            <a:endParaRPr lang="en-US" sz="4800" b="1" u="sng" dirty="0">
              <a:solidFill>
                <a:srgbClr val="002060"/>
              </a:solidFill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5410200" cy="3962400"/>
          </a:xfrm>
        </p:spPr>
        <p:txBody>
          <a:bodyPr>
            <a:noAutofit/>
          </a:bodyPr>
          <a:lstStyle/>
          <a:p>
            <a:r>
              <a:rPr lang="en-US" sz="2300" u="sng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Economic System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Russia has a </a:t>
            </a:r>
            <a:r>
              <a:rPr lang="en-US" sz="2300" b="1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Mixed Market System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300" b="0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Russia is closer to a command than most other European countries</a:t>
            </a:r>
          </a:p>
          <a:p>
            <a:pPr lvl="5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Russia has struggled transitioning from Soviet Union</a:t>
            </a:r>
          </a:p>
          <a:p>
            <a:pPr lvl="5">
              <a:buFont typeface="Arial" panose="020B0604020202020204" pitchFamily="34" charset="0"/>
              <a:buChar char="•"/>
            </a:pPr>
            <a:r>
              <a:rPr lang="en-US" sz="2100" b="0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Government controls some businesses and country has financial problems</a:t>
            </a:r>
            <a:endParaRPr lang="en-US" sz="2100" b="0" dirty="0">
              <a:solidFill>
                <a:srgbClr val="002060"/>
              </a:solidFill>
              <a:latin typeface="Lucida Bright" panose="020406020505050203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99" y="1371600"/>
            <a:ext cx="3301139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657600"/>
            <a:ext cx="3301138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8864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Russia</a:t>
            </a:r>
            <a:endParaRPr lang="en-US" sz="4800" b="1" u="sng" dirty="0">
              <a:solidFill>
                <a:srgbClr val="002060"/>
              </a:solidFill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5410200" cy="3962400"/>
          </a:xfrm>
        </p:spPr>
        <p:txBody>
          <a:bodyPr>
            <a:noAutofit/>
          </a:bodyPr>
          <a:lstStyle/>
          <a:p>
            <a:r>
              <a:rPr lang="en-US" sz="2300" u="sng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Natural Resources</a:t>
            </a:r>
            <a:endParaRPr lang="en-US" sz="2300" b="0" dirty="0" smtClean="0">
              <a:solidFill>
                <a:srgbClr val="002060"/>
              </a:solidFill>
              <a:latin typeface="Lucida Bright" panose="02040602050505020304" pitchFamily="18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Timber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Almost 50% of land is forests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Minerals 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Gold, Aluminum, Coal, Iron Ore</a:t>
            </a:r>
          </a:p>
          <a:p>
            <a:pPr marL="237744" lvl="2" indent="0">
              <a:buNone/>
            </a:pPr>
            <a:endParaRPr lang="en-US" sz="2300" dirty="0" smtClean="0">
              <a:solidFill>
                <a:srgbClr val="002060"/>
              </a:solidFill>
              <a:latin typeface="Lucida Bright" panose="02040602050505020304" pitchFamily="18" charset="0"/>
            </a:endParaRPr>
          </a:p>
          <a:p>
            <a:r>
              <a:rPr lang="en-US" sz="2300" u="sng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Arable Land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7.3 % of land in Russia is good for farming/growing crops</a:t>
            </a:r>
            <a:endParaRPr lang="en-US" sz="2100" dirty="0">
              <a:solidFill>
                <a:srgbClr val="002060"/>
              </a:solidFill>
              <a:latin typeface="Lucida Bright" panose="020406020505050203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99" y="1371600"/>
            <a:ext cx="3301139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657600"/>
            <a:ext cx="3301138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3735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Russia</a:t>
            </a:r>
            <a:endParaRPr lang="en-US" sz="4800" b="1" u="sng" dirty="0">
              <a:solidFill>
                <a:srgbClr val="002060"/>
              </a:solidFill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5410200" cy="3962400"/>
          </a:xfrm>
        </p:spPr>
        <p:txBody>
          <a:bodyPr>
            <a:noAutofit/>
          </a:bodyPr>
          <a:lstStyle/>
          <a:p>
            <a:r>
              <a:rPr lang="en-US" sz="2300" u="sng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Industries</a:t>
            </a:r>
            <a:endParaRPr lang="en-US" sz="2300" b="0" dirty="0" smtClean="0">
              <a:solidFill>
                <a:srgbClr val="002060"/>
              </a:solidFill>
              <a:latin typeface="Lucida Bright" panose="02040602050505020304" pitchFamily="18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Mining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Leading Producer/Exporter of gold, minerals, and metals</a:t>
            </a:r>
          </a:p>
          <a:p>
            <a:pPr lvl="4">
              <a:buFont typeface="Arial" panose="020B0604020202020204" pitchFamily="34" charset="0"/>
              <a:buChar char="•"/>
            </a:pPr>
            <a:endParaRPr lang="en-US" sz="2100" dirty="0" smtClean="0">
              <a:solidFill>
                <a:srgbClr val="002060"/>
              </a:solidFill>
              <a:latin typeface="Lucida Bright" panose="02040602050505020304" pitchFamily="18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Manufacturing/Factories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Machinery and Steel Products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2100" dirty="0" smtClean="0">
              <a:solidFill>
                <a:srgbClr val="002060"/>
              </a:solidFill>
              <a:latin typeface="Lucida Bright" panose="02040602050505020304" pitchFamily="18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Hydroelectric Power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Volga River</a:t>
            </a:r>
            <a:endParaRPr lang="en-US" sz="2100" dirty="0">
              <a:solidFill>
                <a:srgbClr val="002060"/>
              </a:solidFill>
              <a:latin typeface="Lucida Bright" panose="02040602050505020304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1143000"/>
            <a:ext cx="3657600" cy="2541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3861516"/>
            <a:ext cx="3668486" cy="2315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22600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"/>
            <a:ext cx="7520940" cy="548640"/>
          </a:xfrm>
        </p:spPr>
        <p:txBody>
          <a:bodyPr/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Russia</a:t>
            </a:r>
            <a:endParaRPr lang="en-US" sz="4800" b="1" u="sng" dirty="0">
              <a:solidFill>
                <a:srgbClr val="002060"/>
              </a:solidFill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5791200" cy="4419600"/>
          </a:xfrm>
        </p:spPr>
        <p:txBody>
          <a:bodyPr>
            <a:noAutofit/>
          </a:bodyPr>
          <a:lstStyle/>
          <a:p>
            <a:r>
              <a:rPr lang="en-US" sz="2300" u="sng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Literacy Rate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99.7%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Russia has emphasized education, especially science and math since the Soviet Union</a:t>
            </a:r>
          </a:p>
          <a:p>
            <a:pPr lvl="6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However, Russia’s economy struggles still</a:t>
            </a:r>
          </a:p>
          <a:p>
            <a:r>
              <a:rPr lang="en-US" sz="2300" u="sng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Unemployment Rate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5.8%</a:t>
            </a:r>
            <a:endParaRPr lang="en-US" sz="2300" b="0" dirty="0" smtClean="0">
              <a:solidFill>
                <a:srgbClr val="002060"/>
              </a:solidFill>
              <a:latin typeface="Lucida Bright" panose="02040602050505020304" pitchFamily="18" charset="0"/>
            </a:endParaRPr>
          </a:p>
          <a:p>
            <a:r>
              <a:rPr lang="en-US" sz="2300" u="sng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Poverty Rate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16%</a:t>
            </a:r>
            <a:endParaRPr lang="en-US" sz="2100" dirty="0">
              <a:solidFill>
                <a:srgbClr val="002060"/>
              </a:solidFill>
              <a:latin typeface="Lucida Bright" panose="02040602050505020304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990600"/>
            <a:ext cx="328612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429000"/>
            <a:ext cx="3664262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2943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520940" cy="548640"/>
          </a:xfrm>
        </p:spPr>
        <p:txBody>
          <a:bodyPr/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Russia</a:t>
            </a:r>
            <a:endParaRPr lang="en-US" sz="4800" b="1" u="sng" dirty="0">
              <a:solidFill>
                <a:srgbClr val="002060"/>
              </a:solidFill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4572000" cy="3505200"/>
          </a:xfrm>
        </p:spPr>
        <p:txBody>
          <a:bodyPr>
            <a:noAutofit/>
          </a:bodyPr>
          <a:lstStyle/>
          <a:p>
            <a:r>
              <a:rPr lang="en-US" sz="2300" u="sng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Gross Domestic Product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$2.097 trillion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2300" dirty="0" smtClean="0">
              <a:solidFill>
                <a:srgbClr val="002060"/>
              </a:solidFill>
              <a:latin typeface="Lucida Bright" panose="02040602050505020304" pitchFamily="18" charset="0"/>
            </a:endParaRPr>
          </a:p>
          <a:p>
            <a:r>
              <a:rPr lang="en-US" sz="2300" u="sng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Gross Domestic Product Per Capita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$14,611 per Russian citizen</a:t>
            </a:r>
            <a:endParaRPr lang="en-US" sz="2100" dirty="0">
              <a:solidFill>
                <a:srgbClr val="002060"/>
              </a:solidFill>
              <a:latin typeface="Lucida Bright" panose="02040602050505020304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81200"/>
            <a:ext cx="3664262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9860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520940" cy="548640"/>
          </a:xfrm>
        </p:spPr>
        <p:txBody>
          <a:bodyPr/>
          <a:lstStyle/>
          <a:p>
            <a:pPr algn="ctr"/>
            <a:r>
              <a:rPr lang="en-US" sz="4800" u="sng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United Kingdom</a:t>
            </a:r>
            <a:endParaRPr lang="en-US" sz="4800" u="sng" dirty="0">
              <a:solidFill>
                <a:srgbClr val="002060"/>
              </a:solidFill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5029200" cy="4267200"/>
          </a:xfrm>
        </p:spPr>
        <p:txBody>
          <a:bodyPr>
            <a:noAutofit/>
          </a:bodyPr>
          <a:lstStyle/>
          <a:p>
            <a:r>
              <a:rPr lang="en-US" sz="2000" u="sng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Location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Small island nation including England, Wales, Scotland, and Northern Ireland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Separated from continental Europe by the English Channel</a:t>
            </a:r>
          </a:p>
          <a:p>
            <a:pPr marL="237744" lvl="2" indent="0">
              <a:buNone/>
            </a:pPr>
            <a:endParaRPr lang="en-US" sz="700" dirty="0" smtClean="0">
              <a:solidFill>
                <a:srgbClr val="002060"/>
              </a:solidFill>
              <a:latin typeface="Lucida Bright" panose="02040602050505020304" pitchFamily="18" charset="0"/>
            </a:endParaRPr>
          </a:p>
          <a:p>
            <a:r>
              <a:rPr lang="en-US" sz="2000" u="sng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Population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64.1 million people</a:t>
            </a:r>
          </a:p>
          <a:p>
            <a:endParaRPr lang="en-US" sz="800" dirty="0" smtClean="0">
              <a:solidFill>
                <a:srgbClr val="002060"/>
              </a:solidFill>
              <a:latin typeface="Lucida Bright" panose="02040602050505020304" pitchFamily="18" charset="0"/>
            </a:endParaRPr>
          </a:p>
          <a:p>
            <a:r>
              <a:rPr lang="en-US" sz="2000" u="sng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Currency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British Pound</a:t>
            </a:r>
            <a:endParaRPr lang="en-US" sz="2000" dirty="0">
              <a:solidFill>
                <a:srgbClr val="002060"/>
              </a:solidFill>
              <a:latin typeface="Lucida Bright" panose="020406020505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356" y="1219200"/>
            <a:ext cx="401166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8695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520940" cy="548640"/>
          </a:xfrm>
        </p:spPr>
        <p:txBody>
          <a:bodyPr/>
          <a:lstStyle/>
          <a:p>
            <a:pPr algn="ctr"/>
            <a:r>
              <a:rPr lang="en-US" sz="4800" u="sng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United Kingdom</a:t>
            </a:r>
            <a:endParaRPr lang="en-US" sz="4800" u="sng" dirty="0">
              <a:solidFill>
                <a:srgbClr val="002060"/>
              </a:solidFill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4419600"/>
          </a:xfrm>
        </p:spPr>
        <p:txBody>
          <a:bodyPr>
            <a:noAutofit/>
          </a:bodyPr>
          <a:lstStyle/>
          <a:p>
            <a:r>
              <a:rPr lang="en-US" sz="2400" u="sng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Economic System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The United Kingdom has a </a:t>
            </a:r>
            <a:r>
              <a:rPr lang="en-US" sz="2400" u="sng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Mixed Economic System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900" dirty="0" smtClean="0">
              <a:solidFill>
                <a:srgbClr val="002060"/>
              </a:solidFill>
              <a:latin typeface="Lucida Bright" panose="02040602050505020304" pitchFamily="18" charset="0"/>
            </a:endParaRP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Closer to a </a:t>
            </a:r>
            <a:r>
              <a:rPr lang="en-US" sz="2400" b="0" u="sng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Market</a:t>
            </a:r>
            <a:r>
              <a:rPr lang="en-US" sz="2400" b="0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 System than a Command</a:t>
            </a:r>
          </a:p>
          <a:p>
            <a:pPr lvl="4">
              <a:buFont typeface="Arial" panose="020B0604020202020204" pitchFamily="34" charset="0"/>
              <a:buChar char="•"/>
            </a:pPr>
            <a:endParaRPr lang="en-US" sz="900" b="0" dirty="0" smtClean="0">
              <a:solidFill>
                <a:srgbClr val="002060"/>
              </a:solidFill>
              <a:latin typeface="Lucida Bright" panose="02040602050505020304" pitchFamily="18" charset="0"/>
            </a:endParaRPr>
          </a:p>
          <a:p>
            <a:pPr lvl="6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Private corporations or individuals own businesses</a:t>
            </a:r>
          </a:p>
          <a:p>
            <a:pPr lvl="6">
              <a:buFont typeface="Arial" panose="020B0604020202020204" pitchFamily="34" charset="0"/>
              <a:buChar char="•"/>
            </a:pPr>
            <a:endParaRPr lang="en-US" sz="900" dirty="0" smtClean="0">
              <a:solidFill>
                <a:srgbClr val="002060"/>
              </a:solidFill>
              <a:latin typeface="Lucida Bright" panose="02040602050505020304" pitchFamily="18" charset="0"/>
            </a:endParaRPr>
          </a:p>
          <a:p>
            <a:pPr lvl="6"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Since 1979, the British government has given up ownership of companies that used to be state-owned</a:t>
            </a:r>
          </a:p>
          <a:p>
            <a:pPr marL="1188720" lvl="6" indent="0">
              <a:buNone/>
            </a:pPr>
            <a:endParaRPr lang="en-US" sz="2000" b="0" dirty="0" smtClean="0">
              <a:solidFill>
                <a:srgbClr val="002060"/>
              </a:solidFill>
              <a:latin typeface="Lucida Bright" panose="02040602050505020304" pitchFamily="18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The United Kingdom has the second strongest economy in Europe</a:t>
            </a:r>
            <a:endParaRPr lang="en-US" sz="2400" b="0" dirty="0">
              <a:solidFill>
                <a:srgbClr val="002060"/>
              </a:solidFill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357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520940" cy="548640"/>
          </a:xfrm>
        </p:spPr>
        <p:txBody>
          <a:bodyPr/>
          <a:lstStyle/>
          <a:p>
            <a:pPr algn="ctr"/>
            <a:r>
              <a:rPr lang="en-US" sz="4800" u="sng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United Kingdom</a:t>
            </a:r>
            <a:endParaRPr lang="en-US" sz="4800" u="sng" dirty="0">
              <a:solidFill>
                <a:srgbClr val="002060"/>
              </a:solidFill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5181600" cy="4419600"/>
          </a:xfrm>
        </p:spPr>
        <p:txBody>
          <a:bodyPr>
            <a:noAutofit/>
          </a:bodyPr>
          <a:lstStyle/>
          <a:p>
            <a:r>
              <a:rPr lang="en-US" sz="2000" u="sng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Natural Resources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Coal, Oil, Natural Gas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Minerals (Iron)</a:t>
            </a:r>
          </a:p>
          <a:p>
            <a:pPr marL="466344" lvl="3" indent="0">
              <a:buNone/>
            </a:pPr>
            <a:endParaRPr lang="en-US" sz="700" b="0" dirty="0" smtClean="0">
              <a:solidFill>
                <a:srgbClr val="002060"/>
              </a:solidFill>
              <a:latin typeface="Lucida Bright" panose="02040602050505020304" pitchFamily="18" charset="0"/>
            </a:endParaRPr>
          </a:p>
          <a:p>
            <a:r>
              <a:rPr lang="en-US" sz="2000" u="sng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Arable Land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25.9% of the land in the United Kingdom is good for growing crops</a:t>
            </a:r>
          </a:p>
          <a:p>
            <a:pPr lvl="5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However…only 1% of the British people work in agriculture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The UK imports 1/3 of its food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932" y="1066801"/>
            <a:ext cx="352213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352800"/>
            <a:ext cx="3371850" cy="235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7018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520940" cy="548640"/>
          </a:xfrm>
        </p:spPr>
        <p:txBody>
          <a:bodyPr/>
          <a:lstStyle/>
          <a:p>
            <a:pPr algn="ctr"/>
            <a:r>
              <a:rPr lang="en-US" sz="4800" u="sng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United Kingdom</a:t>
            </a:r>
            <a:endParaRPr lang="en-US" sz="4800" u="sng" dirty="0">
              <a:solidFill>
                <a:srgbClr val="002060"/>
              </a:solidFill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5181600" cy="4419600"/>
          </a:xfrm>
        </p:spPr>
        <p:txBody>
          <a:bodyPr>
            <a:noAutofit/>
          </a:bodyPr>
          <a:lstStyle/>
          <a:p>
            <a:r>
              <a:rPr lang="en-US" sz="2400" u="sng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Industries </a:t>
            </a:r>
            <a:endParaRPr lang="en-US" sz="2400" b="0" dirty="0" smtClean="0">
              <a:solidFill>
                <a:srgbClr val="002060"/>
              </a:solidFill>
              <a:latin typeface="Lucida Bright" panose="02040602050505020304" pitchFamily="18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Service Industries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Hotels/Restaurants, Education, Health care, Banking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Tourism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Mining and Manufacturing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Coal, Petroleum, Natural Gas, Iron Ore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Cars, Steel, Ships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Fishing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709" y="2743200"/>
            <a:ext cx="2719251" cy="163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572000"/>
            <a:ext cx="283464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914400"/>
            <a:ext cx="2466560" cy="1645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3943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520940" cy="548640"/>
          </a:xfrm>
        </p:spPr>
        <p:txBody>
          <a:bodyPr/>
          <a:lstStyle/>
          <a:p>
            <a:pPr algn="ctr"/>
            <a:r>
              <a:rPr lang="en-US" sz="4800" u="sng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United Kingdom</a:t>
            </a:r>
            <a:endParaRPr lang="en-US" sz="4800" u="sng" dirty="0">
              <a:solidFill>
                <a:srgbClr val="002060"/>
              </a:solidFill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5181600" cy="4419600"/>
          </a:xfrm>
        </p:spPr>
        <p:txBody>
          <a:bodyPr>
            <a:noAutofit/>
          </a:bodyPr>
          <a:lstStyle/>
          <a:p>
            <a:r>
              <a:rPr lang="en-US" sz="2400" u="sng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Literacy Rate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99%</a:t>
            </a:r>
          </a:p>
          <a:p>
            <a:pPr lvl="5">
              <a:buFont typeface="Arial" panose="020B0604020202020204" pitchFamily="34" charset="0"/>
              <a:buChar char="•"/>
            </a:pPr>
            <a:r>
              <a:rPr lang="en-US" sz="2200" b="0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Education is mandatory from the ages of 5 – 16</a:t>
            </a:r>
          </a:p>
          <a:p>
            <a:pPr lvl="5">
              <a:buFont typeface="Arial" panose="020B0604020202020204" pitchFamily="34" charset="0"/>
              <a:buChar char="•"/>
            </a:pPr>
            <a:endParaRPr lang="en-US" sz="2200" b="0" dirty="0" smtClean="0">
              <a:solidFill>
                <a:srgbClr val="002060"/>
              </a:solidFill>
              <a:latin typeface="Lucida Bright" panose="02040602050505020304" pitchFamily="18" charset="0"/>
            </a:endParaRPr>
          </a:p>
          <a:p>
            <a:r>
              <a:rPr lang="en-US" sz="2400" u="sng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Unemployment Rate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5.4%</a:t>
            </a:r>
          </a:p>
          <a:p>
            <a:pPr marL="466344" lvl="3" indent="0">
              <a:buNone/>
            </a:pPr>
            <a:endParaRPr lang="en-US" sz="2400" dirty="0" smtClean="0">
              <a:solidFill>
                <a:srgbClr val="002060"/>
              </a:solidFill>
              <a:latin typeface="Lucida Bright" panose="02040602050505020304" pitchFamily="18" charset="0"/>
            </a:endParaRPr>
          </a:p>
          <a:p>
            <a:r>
              <a:rPr lang="en-US" sz="2400" u="sng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Poverty Rate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20.5%</a:t>
            </a:r>
            <a:endParaRPr lang="en-US" sz="2400" b="0" dirty="0" smtClean="0">
              <a:solidFill>
                <a:srgbClr val="002060"/>
              </a:solidFill>
              <a:latin typeface="Lucida Bright" panose="020406020505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95400"/>
            <a:ext cx="402907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546" y="3810000"/>
            <a:ext cx="4015329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564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520940" cy="548640"/>
          </a:xfrm>
        </p:spPr>
        <p:txBody>
          <a:bodyPr/>
          <a:lstStyle/>
          <a:p>
            <a:pPr algn="ctr"/>
            <a:r>
              <a:rPr lang="en-US" sz="4800" u="sng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United Kingdom</a:t>
            </a:r>
            <a:endParaRPr lang="en-US" sz="4800" u="sng" dirty="0">
              <a:solidFill>
                <a:srgbClr val="002060"/>
              </a:solidFill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5181600" cy="3810000"/>
          </a:xfrm>
        </p:spPr>
        <p:txBody>
          <a:bodyPr>
            <a:noAutofit/>
          </a:bodyPr>
          <a:lstStyle/>
          <a:p>
            <a:r>
              <a:rPr lang="en-US" sz="2400" u="sng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Gross Domestic Product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$2.678 trillion</a:t>
            </a:r>
            <a:endParaRPr lang="en-US" sz="2200" b="0" dirty="0" smtClean="0">
              <a:solidFill>
                <a:srgbClr val="002060"/>
              </a:solidFill>
              <a:latin typeface="Lucida Bright" panose="02040602050505020304" pitchFamily="18" charset="0"/>
            </a:endParaRPr>
          </a:p>
          <a:p>
            <a:pPr lvl="5">
              <a:buFont typeface="Arial" panose="020B0604020202020204" pitchFamily="34" charset="0"/>
              <a:buChar char="•"/>
            </a:pPr>
            <a:endParaRPr lang="en-US" sz="2200" b="0" dirty="0" smtClean="0">
              <a:solidFill>
                <a:srgbClr val="002060"/>
              </a:solidFill>
              <a:latin typeface="Lucida Bright" panose="02040602050505020304" pitchFamily="18" charset="0"/>
            </a:endParaRPr>
          </a:p>
          <a:p>
            <a:r>
              <a:rPr lang="en-US" sz="2400" u="sng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Gross Domestic Product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	</a:t>
            </a:r>
            <a:r>
              <a:rPr lang="en-US" sz="2400" u="sng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Per Capita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$41,787</a:t>
            </a:r>
          </a:p>
          <a:p>
            <a:pPr marL="466344" lvl="3" indent="0">
              <a:buNone/>
            </a:pPr>
            <a:endParaRPr lang="en-US" sz="2400" dirty="0" smtClean="0">
              <a:solidFill>
                <a:srgbClr val="002060"/>
              </a:solidFill>
              <a:latin typeface="Lucida Bright" panose="020406020505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95400"/>
            <a:ext cx="402907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546" y="3810000"/>
            <a:ext cx="4015329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8477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Germany</a:t>
            </a:r>
            <a:endParaRPr lang="en-US" sz="4800" b="1" u="sng" dirty="0">
              <a:solidFill>
                <a:srgbClr val="002060"/>
              </a:solidFill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143000"/>
            <a:ext cx="5181600" cy="3928572"/>
          </a:xfrm>
        </p:spPr>
        <p:txBody>
          <a:bodyPr>
            <a:noAutofit/>
          </a:bodyPr>
          <a:lstStyle/>
          <a:p>
            <a:r>
              <a:rPr lang="en-US" sz="2400" u="sng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Location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North Central Europe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Bordered by the North Sea, Poland, Czech Republic, France, Belgium, and Austria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sz="400" dirty="0" smtClean="0">
              <a:solidFill>
                <a:srgbClr val="002060"/>
              </a:solidFill>
              <a:latin typeface="Lucida Bright" panose="02040602050505020304" pitchFamily="18" charset="0"/>
            </a:endParaRPr>
          </a:p>
          <a:p>
            <a:r>
              <a:rPr lang="en-US" sz="2400" u="sng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Population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80.62 million people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sz="600" dirty="0" smtClean="0">
              <a:solidFill>
                <a:srgbClr val="002060"/>
              </a:solidFill>
              <a:latin typeface="Lucida Bright" panose="02040602050505020304" pitchFamily="18" charset="0"/>
            </a:endParaRPr>
          </a:p>
          <a:p>
            <a:r>
              <a:rPr lang="en-US" sz="2400" u="sng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Currency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Euro</a:t>
            </a:r>
            <a:endParaRPr lang="en-US" sz="2400" dirty="0">
              <a:solidFill>
                <a:srgbClr val="002060"/>
              </a:solidFill>
              <a:latin typeface="Lucida Bright" panose="020406020505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447800"/>
            <a:ext cx="3302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657600"/>
            <a:ext cx="33337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8532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520940" cy="548640"/>
          </a:xfrm>
        </p:spPr>
        <p:txBody>
          <a:bodyPr/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Germany</a:t>
            </a:r>
            <a:endParaRPr lang="en-US" sz="4800" b="1" u="sng" dirty="0">
              <a:solidFill>
                <a:srgbClr val="002060"/>
              </a:solidFill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4233372"/>
          </a:xfrm>
        </p:spPr>
        <p:txBody>
          <a:bodyPr>
            <a:noAutofit/>
          </a:bodyPr>
          <a:lstStyle/>
          <a:p>
            <a:r>
              <a:rPr lang="en-US" sz="2400" u="sng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Economic System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Germany has a Mixed Economic System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Closer to a Market System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Social Market Economy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2000" b="0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Combines a market system, some government controls, and social welfare for the poor</a:t>
            </a:r>
            <a:endParaRPr lang="en-US" sz="2000" dirty="0" smtClean="0">
              <a:solidFill>
                <a:srgbClr val="002060"/>
              </a:solidFill>
              <a:latin typeface="Lucida Bright" panose="02040602050505020304" pitchFamily="18" charset="0"/>
            </a:endParaRPr>
          </a:p>
          <a:p>
            <a:pPr marL="0" lvl="1" indent="0">
              <a:buNone/>
            </a:pPr>
            <a:endParaRPr lang="en-US" sz="1400" dirty="0">
              <a:solidFill>
                <a:srgbClr val="002060"/>
              </a:solidFill>
              <a:latin typeface="Lucida Bright" panose="02040602050505020304" pitchFamily="18" charset="0"/>
            </a:endParaRPr>
          </a:p>
          <a:p>
            <a:pPr marL="0" lvl="1" indent="0">
              <a:buNone/>
            </a:pPr>
            <a:r>
              <a:rPr lang="en-US" sz="2400" b="1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Germany has emerged as the strongest economy in Europe</a:t>
            </a:r>
          </a:p>
          <a:p>
            <a:pPr lvl="2"/>
            <a:r>
              <a:rPr lang="en-US" sz="2000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In 1990, West Germany and East Germany reunified</a:t>
            </a:r>
          </a:p>
          <a:p>
            <a:pPr lvl="4"/>
            <a:r>
              <a:rPr lang="en-US" sz="2000" dirty="0" smtClean="0">
                <a:solidFill>
                  <a:srgbClr val="002060"/>
                </a:solidFill>
                <a:latin typeface="Lucida Bright" panose="02040602050505020304" pitchFamily="18" charset="0"/>
              </a:rPr>
              <a:t>West Germany had to absorb costs from the weak command economy of East Germany</a:t>
            </a:r>
          </a:p>
        </p:txBody>
      </p:sp>
    </p:spTree>
    <p:extLst>
      <p:ext uri="{BB962C8B-B14F-4D97-AF65-F5344CB8AC3E}">
        <p14:creationId xmlns:p14="http://schemas.microsoft.com/office/powerpoint/2010/main" val="38621083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2714</TotalTime>
  <Words>558</Words>
  <Application>Microsoft Office PowerPoint</Application>
  <PresentationFormat>On-screen Show (4:3)</PresentationFormat>
  <Paragraphs>163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Angles</vt:lpstr>
      <vt:lpstr>Comparing European Economies</vt:lpstr>
      <vt:lpstr>United Kingdom</vt:lpstr>
      <vt:lpstr>United Kingdom</vt:lpstr>
      <vt:lpstr>United Kingdom</vt:lpstr>
      <vt:lpstr>United Kingdom</vt:lpstr>
      <vt:lpstr>United Kingdom</vt:lpstr>
      <vt:lpstr>United Kingdom</vt:lpstr>
      <vt:lpstr>Germany</vt:lpstr>
      <vt:lpstr>Germany</vt:lpstr>
      <vt:lpstr>Germany</vt:lpstr>
      <vt:lpstr>Germany</vt:lpstr>
      <vt:lpstr>Germany</vt:lpstr>
      <vt:lpstr>Germany</vt:lpstr>
      <vt:lpstr>Russia</vt:lpstr>
      <vt:lpstr>Russia</vt:lpstr>
      <vt:lpstr>Russia</vt:lpstr>
      <vt:lpstr>Russia</vt:lpstr>
      <vt:lpstr>Russia</vt:lpstr>
      <vt:lpstr>Russia</vt:lpstr>
    </vt:vector>
  </TitlesOfParts>
  <Company>Gainesville City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12</cp:revision>
  <dcterms:created xsi:type="dcterms:W3CDTF">2016-03-11T18:27:17Z</dcterms:created>
  <dcterms:modified xsi:type="dcterms:W3CDTF">2016-03-13T15:41:34Z</dcterms:modified>
</cp:coreProperties>
</file>